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88" r:id="rId2"/>
    <p:sldId id="275" r:id="rId3"/>
    <p:sldId id="276" r:id="rId4"/>
    <p:sldId id="277" r:id="rId5"/>
    <p:sldId id="278" r:id="rId6"/>
    <p:sldId id="279" r:id="rId7"/>
    <p:sldId id="280" r:id="rId8"/>
    <p:sldId id="287" r:id="rId9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E985F4-3374-42F8-B40B-5D0AEED4D04E}" type="datetimeFigureOut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739F2D-859A-4247-94E9-BA29C051BE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355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ctr"/>
          <a:lstStyle>
            <a:lvl1pPr algn="ctr"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659-1DFB-402E-80C9-651D671C1D16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9221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10E58-1B3B-4DF2-9C12-FFC9D8367D1C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27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57792-AD93-433E-AFDF-B367D20D5252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389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227FF-4664-4156-8BF1-8CBDD34A079F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575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ctr"/>
          <a:lstStyle>
            <a:lvl1pPr algn="ctr">
              <a:defRPr sz="60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B744-64CF-4300-9FDB-5B39DAE56CEF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052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950BE-88E3-40BE-A2FD-573001A3C05F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dirty="0"/>
              <a:t> 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27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00F9A-EA2F-4356-B668-4EF36D795315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80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E535A-A7CE-49CE-BDD0-181575D1D22E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8077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6729B-FD4C-4758-91C6-C6C2B2D78588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</a:t>
            </a:r>
          </a:p>
          <a:p>
            <a:r>
              <a:rPr kumimoji="1" lang="en-US" altLang="ja-JP" dirty="0"/>
              <a:t>  Promotion Office for Super Global University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18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E7310-7FE8-4CCE-9542-9F44C8FFF281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</a:t>
            </a:r>
          </a:p>
          <a:p>
            <a:r>
              <a:rPr kumimoji="1" lang="en-US" altLang="ja-JP" dirty="0"/>
              <a:t>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42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7C695-9C76-4655-91A6-89E9BD30CF78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dirty="0"/>
              <a:t> Promotion Office for Super Global University</a:t>
            </a:r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48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2AB43-8DF4-42BB-97BE-3728C0DF75C2}" type="datetime1">
              <a:rPr kumimoji="1" lang="ja-JP" altLang="en-US" smtClean="0"/>
              <a:t>2021/5/24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5"/>
                </a:solidFill>
              </a:defRPr>
            </a:lvl1pPr>
          </a:lstStyle>
          <a:p>
            <a:r>
              <a:rPr kumimoji="1" lang="en-US" altLang="ja-JP" dirty="0"/>
              <a:t>The University of Aizu </a:t>
            </a:r>
          </a:p>
          <a:p>
            <a:r>
              <a:rPr kumimoji="1" lang="en-US" altLang="ja-JP" sz="900" dirty="0"/>
              <a:t>Promotion Office for Super Global University</a:t>
            </a:r>
            <a:endParaRPr kumimoji="1" lang="ja-JP" altLang="en-US" sz="9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D30C9-B5AD-482B-BD2E-52E9F55B4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724C65F8-B949-4250-9307-A74A2A9431B5}"/>
              </a:ext>
            </a:extLst>
          </p:cNvPr>
          <p:cNvGrpSpPr/>
          <p:nvPr userDrawn="1"/>
        </p:nvGrpSpPr>
        <p:grpSpPr>
          <a:xfrm>
            <a:off x="1" y="0"/>
            <a:ext cx="9143999" cy="207390"/>
            <a:chOff x="1" y="0"/>
            <a:chExt cx="9143999" cy="207390"/>
          </a:xfrm>
        </p:grpSpPr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9D3E6918-7D99-4950-B417-7C40ED7360D4}"/>
                </a:ext>
              </a:extLst>
            </p:cNvPr>
            <p:cNvSpPr/>
            <p:nvPr userDrawn="1"/>
          </p:nvSpPr>
          <p:spPr>
            <a:xfrm>
              <a:off x="1" y="0"/>
              <a:ext cx="3403075" cy="207390"/>
            </a:xfrm>
            <a:custGeom>
              <a:avLst/>
              <a:gdLst>
                <a:gd name="connsiteX0" fmla="*/ 0 w 3403075"/>
                <a:gd name="connsiteY0" fmla="*/ 0 h 207390"/>
                <a:gd name="connsiteX1" fmla="*/ 3403075 w 3403075"/>
                <a:gd name="connsiteY1" fmla="*/ 0 h 207390"/>
                <a:gd name="connsiteX2" fmla="*/ 3351228 w 3403075"/>
                <a:gd name="connsiteY2" fmla="*/ 207390 h 207390"/>
                <a:gd name="connsiteX3" fmla="*/ 0 w 3403075"/>
                <a:gd name="connsiteY3" fmla="*/ 207390 h 20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403075" h="207390">
                  <a:moveTo>
                    <a:pt x="0" y="0"/>
                  </a:moveTo>
                  <a:lnTo>
                    <a:pt x="3403075" y="0"/>
                  </a:lnTo>
                  <a:lnTo>
                    <a:pt x="3351228" y="207390"/>
                  </a:lnTo>
                  <a:lnTo>
                    <a:pt x="0" y="20739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フリーフォーム: 図形 8">
              <a:extLst>
                <a:ext uri="{FF2B5EF4-FFF2-40B4-BE49-F238E27FC236}">
                  <a16:creationId xmlns:a16="http://schemas.microsoft.com/office/drawing/2014/main" id="{8DF5ED8E-1856-4774-9B2A-E7CD79C955AF}"/>
                </a:ext>
              </a:extLst>
            </p:cNvPr>
            <p:cNvSpPr/>
            <p:nvPr userDrawn="1"/>
          </p:nvSpPr>
          <p:spPr>
            <a:xfrm>
              <a:off x="3315458" y="0"/>
              <a:ext cx="5828542" cy="207390"/>
            </a:xfrm>
            <a:custGeom>
              <a:avLst/>
              <a:gdLst>
                <a:gd name="connsiteX0" fmla="*/ 51848 w 5828542"/>
                <a:gd name="connsiteY0" fmla="*/ 0 h 207390"/>
                <a:gd name="connsiteX1" fmla="*/ 5828542 w 5828542"/>
                <a:gd name="connsiteY1" fmla="*/ 0 h 207390"/>
                <a:gd name="connsiteX2" fmla="*/ 5828542 w 5828542"/>
                <a:gd name="connsiteY2" fmla="*/ 207390 h 207390"/>
                <a:gd name="connsiteX3" fmla="*/ 0 w 5828542"/>
                <a:gd name="connsiteY3" fmla="*/ 207390 h 207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828542" h="207390">
                  <a:moveTo>
                    <a:pt x="51848" y="0"/>
                  </a:moveTo>
                  <a:lnTo>
                    <a:pt x="5828542" y="0"/>
                  </a:lnTo>
                  <a:lnTo>
                    <a:pt x="5828542" y="207390"/>
                  </a:lnTo>
                  <a:lnTo>
                    <a:pt x="0" y="20739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1493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-aizu.ac.jp/sgu/en/info/news/5252021.html" TargetMode="External"/><Relationship Id="rId2" Type="http://schemas.openxmlformats.org/officeDocument/2006/relationships/hyperlink" Target="https://www.u-aizu.ac.jp/sgu/info/news/5252021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gu-adm@u-aizu.ac.j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-aizu.ac.jp/sgu/en/info/news/5252021.html" TargetMode="External"/><Relationship Id="rId2" Type="http://schemas.openxmlformats.org/officeDocument/2006/relationships/hyperlink" Target="https://www.u-aizu.ac.jp/sgu/info/news/5252021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C89B7B-E12C-4FB4-A2E1-074F27AE3B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sz="4400" dirty="0"/>
              <a:t>AY2021</a:t>
            </a:r>
            <a:br>
              <a:rPr kumimoji="1" lang="en-US" altLang="ja-JP"/>
            </a:br>
            <a:r>
              <a:rPr kumimoji="1" lang="en-US" altLang="ja-JP"/>
              <a:t>Vietnam Internship</a:t>
            </a:r>
            <a:br>
              <a:rPr kumimoji="1" lang="en-US" altLang="ja-JP" dirty="0"/>
            </a:br>
            <a:r>
              <a:rPr kumimoji="1" lang="en-US" altLang="ja-JP" dirty="0"/>
              <a:t>Alternative Program</a:t>
            </a:r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045A79A-2F33-4CDC-A9FE-6BC832D942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kumimoji="1" lang="en-US" altLang="ja-JP" dirty="0"/>
          </a:p>
          <a:p>
            <a:r>
              <a:rPr kumimoji="1" lang="en-US" altLang="ja-JP" sz="2000" dirty="0"/>
              <a:t>SGU (Promotion </a:t>
            </a:r>
            <a:r>
              <a:rPr lang="en-US" altLang="ja-JP" sz="2000" dirty="0"/>
              <a:t>Office for </a:t>
            </a:r>
            <a:r>
              <a:rPr kumimoji="1" lang="en-US" altLang="ja-JP" sz="2000" dirty="0"/>
              <a:t>Super Global University)</a:t>
            </a:r>
          </a:p>
          <a:p>
            <a:r>
              <a:rPr lang="en-US" altLang="ja-JP" dirty="0"/>
              <a:t>Yuji </a:t>
            </a:r>
            <a:r>
              <a:rPr lang="en-US" altLang="ja-JP" dirty="0" err="1"/>
              <a:t>Mitsunaga</a:t>
            </a:r>
            <a:r>
              <a:rPr kumimoji="1" lang="en-US" altLang="ja-JP" dirty="0"/>
              <a:t> 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E4327D3-CE12-44D3-A325-DFE7AA10D9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dirty="0"/>
              <a:t>The University of Aizu 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3529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7A1376-B8AF-4478-93FC-7ABD21E8B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Vietnam Internship</a:t>
            </a:r>
            <a:br>
              <a:rPr kumimoji="1" lang="en-US" altLang="ja-JP" dirty="0"/>
            </a:br>
            <a:r>
              <a:rPr kumimoji="1" lang="en-US" altLang="ja-JP" dirty="0"/>
              <a:t>Alternative Program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C6D4C1-41C7-4DCE-9C74-8A88803C9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Collaboration program with FPT University which is a partner university in Vietnam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4 weeks program in English</a:t>
            </a:r>
          </a:p>
          <a:p>
            <a:r>
              <a:rPr lang="en-US" altLang="ja-JP" dirty="0"/>
              <a:t>1 week   </a:t>
            </a:r>
            <a:r>
              <a:rPr lang="en-US" altLang="ja-JP" dirty="0">
                <a:solidFill>
                  <a:srgbClr val="FF0000"/>
                </a:solidFill>
              </a:rPr>
              <a:t>Basic business program</a:t>
            </a:r>
            <a:r>
              <a:rPr lang="en-US" altLang="ja-JP" dirty="0"/>
              <a:t> with FPT University</a:t>
            </a:r>
          </a:p>
          <a:p>
            <a:r>
              <a:rPr lang="en-US" altLang="ja-JP" dirty="0">
                <a:solidFill>
                  <a:schemeClr val="tx1"/>
                </a:solidFill>
              </a:rPr>
              <a:t>3 weeks </a:t>
            </a:r>
            <a:r>
              <a:rPr lang="en-US" altLang="ja-JP" dirty="0">
                <a:solidFill>
                  <a:srgbClr val="FF0000"/>
                </a:solidFill>
              </a:rPr>
              <a:t>Online internship</a:t>
            </a:r>
            <a:r>
              <a:rPr lang="en-US" altLang="ja-JP" dirty="0">
                <a:solidFill>
                  <a:schemeClr val="tx1"/>
                </a:solidFill>
              </a:rPr>
              <a:t> with Vietnamese company</a:t>
            </a:r>
          </a:p>
          <a:p>
            <a:endParaRPr lang="en-US" altLang="ja-JP" sz="1800" dirty="0"/>
          </a:p>
          <a:p>
            <a:r>
              <a:rPr lang="en-US" altLang="ja-JP" sz="1800" dirty="0"/>
              <a:t>Application materials is here</a:t>
            </a:r>
          </a:p>
          <a:p>
            <a:pPr marL="0" indent="0">
              <a:buNone/>
            </a:pPr>
            <a:r>
              <a:rPr lang="en-US" altLang="ja-JP" sz="1800" dirty="0"/>
              <a:t>   Japanese  </a:t>
            </a:r>
            <a:r>
              <a:rPr lang="en-US" altLang="ja-JP" sz="1800" dirty="0">
                <a:hlinkClick r:id="rId2"/>
              </a:rPr>
              <a:t>https://www.u-aizu.ac.jp/sgu/info/news/5252021.html</a:t>
            </a:r>
            <a:endParaRPr lang="en-US" altLang="ja-JP" sz="1800" dirty="0"/>
          </a:p>
          <a:p>
            <a:pPr marL="0" indent="0">
              <a:buNone/>
            </a:pPr>
            <a:r>
              <a:rPr kumimoji="1" lang="en-US" altLang="ja-JP" sz="1800" dirty="0"/>
              <a:t> </a:t>
            </a:r>
            <a:r>
              <a:rPr lang="en-US" altLang="ja-JP" sz="1800" dirty="0"/>
              <a:t>  English      </a:t>
            </a:r>
            <a:r>
              <a:rPr lang="en-US" altLang="ja-JP" sz="1800" dirty="0">
                <a:hlinkClick r:id="rId3"/>
              </a:rPr>
              <a:t>https://www.u-aizu.ac.jp/sgu/en/info/news/5252021.html</a:t>
            </a:r>
            <a:endParaRPr lang="en-US" altLang="ja-JP" sz="1800" dirty="0"/>
          </a:p>
          <a:p>
            <a:pPr marL="0" indent="0">
              <a:buNone/>
            </a:pPr>
            <a:endParaRPr kumimoji="1" lang="ja-JP" altLang="en-US" sz="180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508BD1-B8B6-4F29-A8A5-F61DF15B2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  <p:pic>
        <p:nvPicPr>
          <p:cNvPr id="1026" name="Picture 2" descr="https://qr.quel.jp/tmp/c73545a5ba74dcfc107386b6e23af4a446c37b35.png">
            <a:extLst>
              <a:ext uri="{FF2B5EF4-FFF2-40B4-BE49-F238E27FC236}">
                <a16:creationId xmlns:a16="http://schemas.microsoft.com/office/drawing/2014/main" id="{55731C43-65EE-480F-A1F4-A2C70DD0D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30" y="4729128"/>
            <a:ext cx="769952" cy="7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qr.quel.jp/tmp/a54df4d3ec9829347c456949f8de3beb555a3927.png">
            <a:extLst>
              <a:ext uri="{FF2B5EF4-FFF2-40B4-BE49-F238E27FC236}">
                <a16:creationId xmlns:a16="http://schemas.microsoft.com/office/drawing/2014/main" id="{AF3E1B75-27E4-4694-BD2D-F64272FF20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930" y="5926923"/>
            <a:ext cx="769952" cy="7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01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237BE8-FAE1-48FC-A02C-330251625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Motivation for participation in the program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A75BE6-046F-47ED-A95D-492350C993A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sz="2400" dirty="0"/>
              <a:t>Develop essential skills of remote working global trends</a:t>
            </a:r>
          </a:p>
          <a:p>
            <a:endParaRPr kumimoji="1" lang="en-US" altLang="ja-JP" sz="2400" dirty="0"/>
          </a:p>
          <a:p>
            <a:r>
              <a:rPr lang="en-US" altLang="ja-JP" sz="2400" dirty="0"/>
              <a:t>Enhance English communication skills</a:t>
            </a:r>
          </a:p>
          <a:p>
            <a:endParaRPr lang="en-US" altLang="ja-JP" sz="2400" dirty="0"/>
          </a:p>
          <a:p>
            <a:r>
              <a:rPr lang="en-US" altLang="ja-JP" sz="2400" dirty="0"/>
              <a:t>Learn basic remote work skills in corona disaster</a:t>
            </a:r>
          </a:p>
          <a:p>
            <a:endParaRPr lang="en-US" altLang="ja-JP" sz="2400" dirty="0"/>
          </a:p>
          <a:p>
            <a:r>
              <a:rPr lang="en-US" altLang="ja-JP" sz="2400" dirty="0"/>
              <a:t>Get Certificate of Internship Completion from FPT Education Global &amp; Host company</a:t>
            </a:r>
          </a:p>
        </p:txBody>
      </p:sp>
      <p:pic>
        <p:nvPicPr>
          <p:cNvPr id="6" name="コンテンツ プレースホルダー 5">
            <a:extLst>
              <a:ext uri="{FF2B5EF4-FFF2-40B4-BE49-F238E27FC236}">
                <a16:creationId xmlns:a16="http://schemas.microsoft.com/office/drawing/2014/main" id="{D9D2AB75-866B-4675-AE0E-1E8CD90B342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293721"/>
            <a:ext cx="3886200" cy="3415145"/>
          </a:xfrm>
          <a:prstGeom prst="rect">
            <a:avLst/>
          </a:prstGeom>
        </p:spPr>
      </p:pic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34A1935-256E-42B9-A1B7-C1067563E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8819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AE229896-F5A9-45CA-BA3D-4C211A59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Internship with Vietnamese Company</a:t>
            </a:r>
            <a:endParaRPr kumimoji="1" lang="ja-JP" altLang="en-US" sz="4000" dirty="0"/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270FDB5-A7A1-4697-A938-9B262AA10B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altLang="ja-JP" dirty="0">
                <a:solidFill>
                  <a:srgbClr val="00B0F0"/>
                </a:solidFill>
              </a:rPr>
              <a:t>Training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Period</a:t>
            </a:r>
            <a:r>
              <a:rPr lang="ja-JP" altLang="en-US" dirty="0"/>
              <a:t>：</a:t>
            </a:r>
            <a:r>
              <a:rPr lang="en-US" altLang="ja-JP" dirty="0"/>
              <a:t>From Mon. Aug. 23, 2021 To Fri. Sep. 17, 2021</a:t>
            </a:r>
          </a:p>
          <a:p>
            <a:r>
              <a:rPr lang="en-US" altLang="ja-JP" dirty="0">
                <a:solidFill>
                  <a:srgbClr val="00B0F0"/>
                </a:solidFill>
              </a:rPr>
              <a:t>Eligibility</a:t>
            </a:r>
            <a:r>
              <a:rPr kumimoji="1" lang="ja-JP" altLang="en-US" dirty="0"/>
              <a:t>：</a:t>
            </a:r>
            <a:r>
              <a:rPr kumimoji="1" lang="en-US" altLang="ja-JP" dirty="0"/>
              <a:t>1st-year undergraduate students – 2nd-year master students (</a:t>
            </a:r>
            <a:r>
              <a:rPr lang="en-US" altLang="ja-JP" dirty="0"/>
              <a:t>Your programming or development skills  are very helpful in the training)</a:t>
            </a:r>
            <a:endParaRPr kumimoji="1" lang="en-US" altLang="ja-JP" dirty="0"/>
          </a:p>
          <a:p>
            <a:r>
              <a:rPr lang="en-US" altLang="ja-JP" dirty="0">
                <a:solidFill>
                  <a:srgbClr val="00B0F0"/>
                </a:solidFill>
              </a:rPr>
              <a:t>Language</a:t>
            </a:r>
            <a:r>
              <a:rPr lang="ja-JP" altLang="en-US" dirty="0"/>
              <a:t>：</a:t>
            </a:r>
            <a:r>
              <a:rPr lang="en-US" altLang="ja-JP" dirty="0"/>
              <a:t>English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lang="en-US" altLang="ja-JP" dirty="0"/>
              <a:t>Internship</a:t>
            </a:r>
            <a:r>
              <a:rPr lang="ja-JP" altLang="en-US" dirty="0"/>
              <a:t> </a:t>
            </a:r>
            <a:r>
              <a:rPr lang="en-US" altLang="ja-JP" dirty="0"/>
              <a:t>contents</a:t>
            </a:r>
            <a:r>
              <a:rPr kumimoji="1" lang="en-US" altLang="ja-JP" dirty="0"/>
              <a:t>】</a:t>
            </a:r>
          </a:p>
          <a:p>
            <a:r>
              <a:rPr lang="en-US" altLang="ja-JP" dirty="0"/>
              <a:t>Software development</a:t>
            </a:r>
            <a:endParaRPr kumimoji="1" lang="en-US" altLang="ja-JP" dirty="0"/>
          </a:p>
          <a:p>
            <a:r>
              <a:rPr kumimoji="1" lang="en-US" altLang="ja-JP" dirty="0"/>
              <a:t>Advanced technology (IoT, AI, Big Data)</a:t>
            </a:r>
          </a:p>
          <a:p>
            <a:r>
              <a:rPr kumimoji="1" lang="en-US" altLang="ja-JP" dirty="0"/>
              <a:t>Application</a:t>
            </a:r>
            <a:r>
              <a:rPr kumimoji="1" lang="ja-JP" altLang="en-US" dirty="0"/>
              <a:t> </a:t>
            </a:r>
            <a:r>
              <a:rPr kumimoji="1" lang="en-US" altLang="ja-JP" dirty="0"/>
              <a:t>development</a:t>
            </a:r>
          </a:p>
          <a:p>
            <a:r>
              <a:rPr lang="en-US" altLang="ja-JP" dirty="0"/>
              <a:t>Business development</a:t>
            </a:r>
          </a:p>
          <a:p>
            <a:r>
              <a:rPr lang="en-US" altLang="ja-JP" dirty="0"/>
              <a:t>Marketing</a:t>
            </a:r>
          </a:p>
          <a:p>
            <a:r>
              <a:rPr lang="en-US" altLang="ja-JP" dirty="0"/>
              <a:t>Public</a:t>
            </a:r>
            <a:r>
              <a:rPr lang="ja-JP" altLang="en-US" dirty="0"/>
              <a:t> </a:t>
            </a:r>
            <a:r>
              <a:rPr lang="en-US" altLang="ja-JP" dirty="0"/>
              <a:t>relations</a:t>
            </a:r>
          </a:p>
          <a:p>
            <a:endParaRPr kumimoji="1" lang="ja-JP" altLang="en-US" dirty="0"/>
          </a:p>
        </p:txBody>
      </p:sp>
      <p:pic>
        <p:nvPicPr>
          <p:cNvPr id="8" name="コンテンツ プレースホルダー 7">
            <a:extLst>
              <a:ext uri="{FF2B5EF4-FFF2-40B4-BE49-F238E27FC236}">
                <a16:creationId xmlns:a16="http://schemas.microsoft.com/office/drawing/2014/main" id="{118CA208-0A99-48A8-833D-6ED0064AE29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29150" y="2167627"/>
            <a:ext cx="3886200" cy="3667334"/>
          </a:xfrm>
          <a:prstGeom prst="rect">
            <a:avLst/>
          </a:prstGeom>
        </p:spPr>
      </p:pic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2E9E652-A5CE-4295-9540-61F5C86A0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09915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FC4AD4-51E3-412B-BC3B-2B796302F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sz="4000" dirty="0"/>
              <a:t>Vietnam Alternative Program</a:t>
            </a:r>
            <a:br>
              <a:rPr lang="en-US" altLang="ja-JP" sz="4000" dirty="0"/>
            </a:br>
            <a:r>
              <a:rPr lang="en-US" altLang="ja-JP" sz="4000" dirty="0"/>
              <a:t>Schedule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C94A90-E273-4903-9148-65D76DCE9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596" y="1690689"/>
            <a:ext cx="8183754" cy="448627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en-US" altLang="ja-JP" dirty="0">
                <a:solidFill>
                  <a:srgbClr val="00B0F0"/>
                </a:solidFill>
              </a:rPr>
              <a:t>Briefing Session</a:t>
            </a:r>
            <a:r>
              <a:rPr kumimoji="1" lang="ja-JP" altLang="en-US" dirty="0"/>
              <a:t>：　</a:t>
            </a:r>
            <a:r>
              <a:rPr kumimoji="1" lang="en-US" altLang="ja-JP" dirty="0">
                <a:solidFill>
                  <a:schemeClr val="tx1"/>
                </a:solidFill>
              </a:rPr>
              <a:t> </a:t>
            </a:r>
            <a:r>
              <a:rPr kumimoji="1" lang="en-US" altLang="ja-JP" b="1" dirty="0">
                <a:solidFill>
                  <a:schemeClr val="tx1"/>
                </a:solidFill>
              </a:rPr>
              <a:t>Now (Zoom)</a:t>
            </a:r>
          </a:p>
          <a:p>
            <a:pPr marL="0" indent="0">
              <a:buNone/>
            </a:pPr>
            <a:r>
              <a:rPr kumimoji="1" lang="en-US" altLang="ja-JP" sz="2400" dirty="0">
                <a:solidFill>
                  <a:srgbClr val="00B0F0"/>
                </a:solidFill>
              </a:rPr>
              <a:t>Application</a:t>
            </a:r>
            <a:r>
              <a:rPr kumimoji="1" lang="ja-JP" altLang="en-US" sz="2400" dirty="0">
                <a:solidFill>
                  <a:srgbClr val="00B0F0"/>
                </a:solidFill>
              </a:rPr>
              <a:t> </a:t>
            </a:r>
            <a:r>
              <a:rPr kumimoji="1" lang="en-US" altLang="ja-JP" sz="2400" dirty="0">
                <a:solidFill>
                  <a:srgbClr val="00B0F0"/>
                </a:solidFill>
              </a:rPr>
              <a:t>Periods</a:t>
            </a:r>
            <a:r>
              <a:rPr kumimoji="1" lang="ja-JP" altLang="en-US" dirty="0"/>
              <a:t>：　</a:t>
            </a:r>
            <a:r>
              <a:rPr kumimoji="1" lang="en-US" altLang="ja-JP" dirty="0"/>
              <a:t>Wed. May, 12 </a:t>
            </a:r>
            <a:r>
              <a:rPr lang="ja-JP" altLang="en-US" dirty="0"/>
              <a:t>～ </a:t>
            </a:r>
            <a:r>
              <a:rPr lang="en-US" altLang="ja-JP" dirty="0"/>
              <a:t>Tue. May, 25 Noon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Notify result of document screening</a:t>
            </a:r>
            <a:r>
              <a:rPr lang="ja-JP" altLang="en-US" dirty="0"/>
              <a:t>：</a:t>
            </a:r>
            <a:r>
              <a:rPr lang="en-US" altLang="ja-JP" dirty="0"/>
              <a:t>Tue. Jun, 1 (Planed)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Interview selection</a:t>
            </a:r>
            <a:r>
              <a:rPr lang="ja-JP" altLang="en-US" dirty="0"/>
              <a:t>：　</a:t>
            </a:r>
            <a:r>
              <a:rPr lang="en-US" altLang="ja-JP" dirty="0"/>
              <a:t>Wed. Jun, 9 (Planed)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Notify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final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result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ja-JP" altLang="en-US" dirty="0"/>
              <a:t>： </a:t>
            </a:r>
            <a:r>
              <a:rPr lang="en-US" altLang="ja-JP" dirty="0"/>
              <a:t>Wed. Jun, 16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Transfer period</a:t>
            </a:r>
            <a:r>
              <a:rPr lang="ja-JP" altLang="en-US" dirty="0"/>
              <a:t>　</a:t>
            </a:r>
            <a:r>
              <a:rPr lang="en-US" altLang="ja-JP" dirty="0"/>
              <a:t>50 US dollar</a:t>
            </a:r>
            <a:r>
              <a:rPr lang="ja-JP" altLang="en-US" dirty="0"/>
              <a:t>（</a:t>
            </a:r>
            <a:r>
              <a:rPr lang="en-US" altLang="ja-JP" dirty="0"/>
              <a:t>deposit</a:t>
            </a:r>
            <a:r>
              <a:rPr lang="ja-JP" altLang="en-US" dirty="0"/>
              <a:t>）：</a:t>
            </a:r>
            <a:r>
              <a:rPr lang="en-US" altLang="ja-JP" dirty="0"/>
              <a:t>Jun,23</a:t>
            </a:r>
            <a:r>
              <a:rPr lang="ja-JP" altLang="en-US" dirty="0"/>
              <a:t>～</a:t>
            </a:r>
            <a:r>
              <a:rPr lang="en-US" altLang="ja-JP" dirty="0"/>
              <a:t>Jul, 5</a:t>
            </a:r>
          </a:p>
          <a:p>
            <a:pPr marL="0" indent="0">
              <a:buNone/>
            </a:pPr>
            <a:r>
              <a:rPr lang="en-US" altLang="ja-JP" dirty="0"/>
              <a:t>               400 US</a:t>
            </a:r>
            <a:r>
              <a:rPr lang="ja-JP" altLang="en-US" dirty="0"/>
              <a:t> </a:t>
            </a:r>
            <a:r>
              <a:rPr lang="en-US" altLang="ja-JP" dirty="0"/>
              <a:t>dollar</a:t>
            </a:r>
            <a:r>
              <a:rPr lang="ja-JP" altLang="en-US" dirty="0"/>
              <a:t>：</a:t>
            </a:r>
            <a:r>
              <a:rPr lang="en-US" altLang="ja-JP" dirty="0"/>
              <a:t>Jun, 23 </a:t>
            </a:r>
            <a:r>
              <a:rPr lang="ja-JP" altLang="en-US" dirty="0"/>
              <a:t>～ </a:t>
            </a:r>
            <a:r>
              <a:rPr lang="en-US" altLang="ja-JP" dirty="0"/>
              <a:t>Aug, 9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Program</a:t>
            </a:r>
            <a:r>
              <a:rPr lang="ja-JP" altLang="en-US" dirty="0">
                <a:solidFill>
                  <a:srgbClr val="00B0F0"/>
                </a:solidFill>
              </a:rPr>
              <a:t> </a:t>
            </a:r>
            <a:r>
              <a:rPr lang="en-US" altLang="ja-JP" dirty="0">
                <a:solidFill>
                  <a:srgbClr val="00B0F0"/>
                </a:solidFill>
              </a:rPr>
              <a:t>period</a:t>
            </a:r>
            <a:r>
              <a:rPr lang="ja-JP" altLang="en-US" dirty="0"/>
              <a:t>：</a:t>
            </a:r>
            <a:r>
              <a:rPr lang="en-US" altLang="ja-JP" dirty="0"/>
              <a:t>Mon. Aug, 23 </a:t>
            </a:r>
            <a:r>
              <a:rPr lang="ja-JP" altLang="en-US" dirty="0"/>
              <a:t>～ </a:t>
            </a:r>
            <a:r>
              <a:rPr lang="en-US" altLang="ja-JP" dirty="0"/>
              <a:t>Fri. Sep, 17</a:t>
            </a:r>
          </a:p>
          <a:p>
            <a:pPr marL="0" indent="0">
              <a:buNone/>
            </a:pPr>
            <a:r>
              <a:rPr lang="en-US" altLang="ja-JP" dirty="0">
                <a:solidFill>
                  <a:srgbClr val="00B0F0"/>
                </a:solidFill>
              </a:rPr>
              <a:t>Submission report period</a:t>
            </a:r>
            <a:r>
              <a:rPr lang="ja-JP" altLang="en-US" dirty="0"/>
              <a:t>：</a:t>
            </a:r>
            <a:r>
              <a:rPr lang="en-US" altLang="ja-JP" dirty="0"/>
              <a:t>Mon. Sep, 20 </a:t>
            </a:r>
            <a:r>
              <a:rPr lang="ja-JP" altLang="en-US" dirty="0"/>
              <a:t>～</a:t>
            </a:r>
            <a:r>
              <a:rPr lang="en-US" altLang="ja-JP" dirty="0"/>
              <a:t> Fri Sep, 24 by mail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DF0BAC-957F-4FE6-B02E-19E17A5CB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77257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118108C-06B1-4519-9697-AA838D22F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4000" dirty="0"/>
              <a:t>Vietnam Internship Alternative Program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93CB17-5E18-4307-9E02-0BB4AD84F01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kumimoji="1" lang="en-US" altLang="ja-JP" sz="1800" dirty="0"/>
              <a:t>Capacity</a:t>
            </a:r>
          </a:p>
          <a:p>
            <a:pPr marL="0" indent="0">
              <a:buNone/>
            </a:pPr>
            <a:r>
              <a:rPr lang="en-US" altLang="ja-JP" sz="1800" dirty="0"/>
              <a:t>About</a:t>
            </a:r>
            <a:r>
              <a:rPr lang="ja-JP" altLang="en-US" sz="1800" dirty="0"/>
              <a:t> </a:t>
            </a:r>
            <a:r>
              <a:rPr lang="en-US" altLang="ja-JP" sz="1800" dirty="0"/>
              <a:t>six</a:t>
            </a:r>
            <a:r>
              <a:rPr lang="ja-JP" altLang="en-US" sz="1800" dirty="0"/>
              <a:t> </a:t>
            </a:r>
            <a:r>
              <a:rPr lang="en-US" altLang="ja-JP" sz="1800" dirty="0"/>
              <a:t>students</a:t>
            </a:r>
          </a:p>
          <a:p>
            <a:pPr marL="0" indent="0">
              <a:buNone/>
            </a:pPr>
            <a:endParaRPr kumimoji="1" lang="en-US" altLang="ja-JP" sz="1800" dirty="0"/>
          </a:p>
          <a:p>
            <a:r>
              <a:rPr lang="en-US" altLang="ja-JP" sz="1800" dirty="0"/>
              <a:t>Tuition</a:t>
            </a:r>
            <a:r>
              <a:rPr lang="ja-JP" altLang="en-US" sz="1800" dirty="0"/>
              <a:t> </a:t>
            </a:r>
            <a:r>
              <a:rPr lang="en-US" altLang="ja-JP" sz="1800" dirty="0"/>
              <a:t>fee</a:t>
            </a:r>
            <a:endParaRPr kumimoji="1" lang="en-US" altLang="ja-JP" sz="1800" dirty="0"/>
          </a:p>
          <a:p>
            <a:pPr marL="0" indent="0">
              <a:buNone/>
            </a:pPr>
            <a:r>
              <a:rPr kumimoji="1" lang="en-US" altLang="ja-JP" sz="1800" dirty="0"/>
              <a:t>450 </a:t>
            </a:r>
            <a:r>
              <a:rPr lang="en-US" altLang="ja-JP" sz="1800" dirty="0"/>
              <a:t>US</a:t>
            </a:r>
            <a:r>
              <a:rPr lang="ja-JP" altLang="en-US" sz="1800" dirty="0"/>
              <a:t> </a:t>
            </a:r>
            <a:r>
              <a:rPr lang="en-US" altLang="ja-JP" sz="1800" dirty="0"/>
              <a:t>dollar</a:t>
            </a:r>
            <a:r>
              <a:rPr kumimoji="1" lang="ja-JP" altLang="en-US" sz="1800" dirty="0"/>
              <a:t>（</a:t>
            </a:r>
            <a:r>
              <a:rPr kumimoji="1" lang="en-US" altLang="ja-JP" sz="1800" dirty="0"/>
              <a:t>about</a:t>
            </a:r>
            <a:r>
              <a:rPr kumimoji="1" lang="ja-JP" altLang="en-US" sz="1800" dirty="0"/>
              <a:t> </a:t>
            </a:r>
            <a:r>
              <a:rPr lang="en-US" altLang="ja-JP" sz="1800" dirty="0"/>
              <a:t>49,000</a:t>
            </a:r>
            <a:r>
              <a:rPr lang="ja-JP" altLang="en-US" sz="1800" dirty="0"/>
              <a:t> </a:t>
            </a:r>
            <a:r>
              <a:rPr lang="en-US" altLang="ja-JP" sz="1800" dirty="0"/>
              <a:t>yen</a:t>
            </a:r>
            <a:r>
              <a:rPr lang="ja-JP" altLang="en-US" sz="1800" dirty="0"/>
              <a:t>）</a:t>
            </a:r>
            <a:r>
              <a:rPr kumimoji="1" lang="en-US" altLang="ja-JP" sz="1800" dirty="0"/>
              <a:t>※ Transfer fee is to be borne by successful student</a:t>
            </a:r>
            <a:endParaRPr lang="en-US" altLang="ja-JP" sz="1800" dirty="0"/>
          </a:p>
          <a:p>
            <a:r>
              <a:rPr lang="en-US" altLang="ja-JP" sz="1800" dirty="0"/>
              <a:t>Grant</a:t>
            </a:r>
          </a:p>
          <a:p>
            <a:pPr marL="0" indent="0">
              <a:buNone/>
            </a:pPr>
            <a:r>
              <a:rPr kumimoji="1" lang="en-US" altLang="ja-JP" sz="1800" dirty="0"/>
              <a:t>Maximum about 35,000 yen/each for 6 students (Planed)</a:t>
            </a:r>
          </a:p>
          <a:p>
            <a:pPr marL="0" indent="0">
              <a:buNone/>
            </a:pPr>
            <a:r>
              <a:rPr lang="ja-JP" altLang="en-US" sz="1800" dirty="0"/>
              <a:t>（</a:t>
            </a:r>
            <a:r>
              <a:rPr lang="en-US" altLang="ja-JP" sz="1800" dirty="0"/>
              <a:t>Donated by </a:t>
            </a:r>
            <a:r>
              <a:rPr lang="en-US" altLang="ja-JP" sz="1800" dirty="0" err="1"/>
              <a:t>Komatsuzaki</a:t>
            </a:r>
            <a:r>
              <a:rPr lang="en-US" altLang="ja-JP" sz="1800" dirty="0"/>
              <a:t> Co., Ltd. and Local Venture Creation and Support Foundation)</a:t>
            </a:r>
            <a:endParaRPr kumimoji="1" lang="en-US" altLang="ja-JP" sz="1800" dirty="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DA52374-010D-491A-9BD1-E1721D219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551963"/>
            <a:ext cx="3886200" cy="4625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en-US" altLang="ja-JP" dirty="0"/>
              <a:t>【Note】</a:t>
            </a:r>
            <a:endParaRPr lang="en-US" altLang="ja-JP" dirty="0"/>
          </a:p>
          <a:p>
            <a:r>
              <a:rPr lang="en-US" altLang="ja-JP" sz="2300" dirty="0"/>
              <a:t>We will notify you of your acceptance of the grant or not as well. </a:t>
            </a:r>
          </a:p>
          <a:p>
            <a:pPr marL="0" indent="0">
              <a:buNone/>
            </a:pPr>
            <a:endParaRPr lang="en-US" altLang="ja-JP" sz="2300" dirty="0"/>
          </a:p>
          <a:p>
            <a:r>
              <a:rPr lang="en-US" altLang="ja-JP" sz="2300" dirty="0"/>
              <a:t>A participant have to transfer all tuition fee in advance</a:t>
            </a:r>
            <a:endParaRPr kumimoji="1" lang="en-US" altLang="ja-JP" sz="2300" dirty="0"/>
          </a:p>
          <a:p>
            <a:pPr marL="0" indent="0">
              <a:buNone/>
            </a:pPr>
            <a:r>
              <a:rPr lang="en-US" altLang="ja-JP" sz="2300" dirty="0"/>
              <a:t>    Full payment (450 US dollar) or </a:t>
            </a:r>
          </a:p>
          <a:p>
            <a:pPr marL="0" indent="0">
              <a:buNone/>
            </a:pPr>
            <a:r>
              <a:rPr lang="en-US" altLang="ja-JP" sz="2300" dirty="0"/>
              <a:t>    initially transfer 50 US dollar as deposit, and transfer remained 400 US dollar by two weeks before starting.  </a:t>
            </a:r>
          </a:p>
          <a:p>
            <a:r>
              <a:rPr lang="en-US" altLang="ja-JP" sz="2300" dirty="0"/>
              <a:t>Each grant recipient</a:t>
            </a:r>
            <a:r>
              <a:rPr kumimoji="1" lang="en-US" altLang="ja-JP" sz="2300" dirty="0"/>
              <a:t> will be paid on the condition that  he/she complete the program and submit a certificate of completion.</a:t>
            </a:r>
          </a:p>
          <a:p>
            <a:r>
              <a:rPr lang="en-US" altLang="ja-JP" sz="2300" dirty="0"/>
              <a:t>Participants will use a payment system “</a:t>
            </a:r>
            <a:r>
              <a:rPr lang="en-US" altLang="ja-JP" sz="2300" dirty="0" err="1"/>
              <a:t>Paypal</a:t>
            </a:r>
            <a:r>
              <a:rPr lang="en-US" altLang="ja-JP" sz="2300" dirty="0"/>
              <a:t>” to transfer tuition fee</a:t>
            </a:r>
            <a:r>
              <a:rPr lang="ja-JP" altLang="en-US" sz="2300" dirty="0"/>
              <a:t> </a:t>
            </a:r>
            <a:r>
              <a:rPr lang="en-US" altLang="ja-JP" sz="2300" dirty="0"/>
              <a:t>to FPT University.</a:t>
            </a:r>
          </a:p>
          <a:p>
            <a:pPr marL="0" indent="0">
              <a:buNone/>
            </a:pPr>
            <a:r>
              <a:rPr lang="en-US" altLang="ja-JP" sz="2300" dirty="0"/>
              <a:t>     Please resister as a member in advance.</a:t>
            </a:r>
          </a:p>
          <a:p>
            <a:pPr marL="0" indent="0">
              <a:buNone/>
            </a:pPr>
            <a:r>
              <a:rPr lang="en-US" altLang="ja-JP" sz="2300" dirty="0"/>
              <a:t>     (You can also transfer tuition fee via domestic bank, however the transfer expense is very expensive.)</a:t>
            </a:r>
          </a:p>
          <a:p>
            <a:pPr marL="0" indent="0">
              <a:buNone/>
            </a:pPr>
            <a:r>
              <a:rPr lang="en-US" altLang="ja-JP" sz="2300" dirty="0"/>
              <a:t>     If you use </a:t>
            </a:r>
            <a:r>
              <a:rPr lang="en-US" altLang="ja-JP" sz="2300" dirty="0" err="1"/>
              <a:t>Paypal</a:t>
            </a:r>
            <a:r>
              <a:rPr lang="en-US" altLang="ja-JP" sz="2300" dirty="0"/>
              <a:t>, you need to prepare a credit card or VISA debit card or VISA bundle card.</a:t>
            </a:r>
          </a:p>
          <a:p>
            <a:pPr marL="0" indent="0">
              <a:buNone/>
            </a:pPr>
            <a:r>
              <a:rPr lang="en-US" altLang="ja-JP" sz="2300" dirty="0"/>
              <a:t>Please contact us if you do not have credit card.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615366-1D9B-4B87-8209-E2DD19016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44416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8BA056E-C5BA-4474-A7A8-BF9D11A6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Prepare application materials</a:t>
            </a:r>
            <a:endParaRPr kumimoji="1" lang="ja-JP" altLang="en-US" dirty="0"/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E6BE78A9-4834-403E-BA63-B4743D85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【</a:t>
            </a:r>
            <a:r>
              <a:rPr lang="en-US" altLang="ja-JP" dirty="0"/>
              <a:t>Submission</a:t>
            </a:r>
            <a:r>
              <a:rPr lang="ja-JP" altLang="en-US" dirty="0"/>
              <a:t> </a:t>
            </a:r>
            <a:r>
              <a:rPr lang="en-US" altLang="ja-JP" dirty="0"/>
              <a:t>materials</a:t>
            </a:r>
            <a:r>
              <a:rPr kumimoji="1" lang="en-US" altLang="ja-JP" dirty="0"/>
              <a:t>】</a:t>
            </a:r>
          </a:p>
          <a:p>
            <a:r>
              <a:rPr lang="en-US" altLang="ja-JP" dirty="0"/>
              <a:t>Application form</a:t>
            </a:r>
            <a:r>
              <a:rPr lang="ja-JP" altLang="en-US" dirty="0"/>
              <a:t>（</a:t>
            </a:r>
            <a:r>
              <a:rPr lang="en-US" altLang="ja-JP" dirty="0"/>
              <a:t>for Vietnam alternative program only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CV</a:t>
            </a:r>
            <a:r>
              <a:rPr lang="ja-JP" altLang="en-US" dirty="0"/>
              <a:t>（</a:t>
            </a:r>
            <a:r>
              <a:rPr lang="en-US" altLang="ja-JP" dirty="0"/>
              <a:t>Start describing as soon as possible</a:t>
            </a:r>
            <a:r>
              <a:rPr lang="ja-JP" altLang="en-US" dirty="0"/>
              <a:t>）</a:t>
            </a:r>
            <a:endParaRPr lang="en-US" altLang="ja-JP" dirty="0"/>
          </a:p>
          <a:p>
            <a:r>
              <a:rPr lang="en-US" altLang="ja-JP" dirty="0"/>
              <a:t>Internship Participation Confirmation Form</a:t>
            </a:r>
          </a:p>
          <a:p>
            <a:r>
              <a:rPr lang="en-US" altLang="ja-JP" dirty="0"/>
              <a:t>Transcript</a:t>
            </a:r>
            <a:r>
              <a:rPr lang="ja-JP" altLang="en-US" dirty="0"/>
              <a:t>（</a:t>
            </a:r>
            <a:r>
              <a:rPr lang="en-US" altLang="ja-JP" dirty="0"/>
              <a:t>If you are not able to submit it because of university close etc., you do not have to submit it.</a:t>
            </a:r>
            <a:r>
              <a:rPr lang="ja-JP" altLang="en-US" dirty="0"/>
              <a:t>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【Notice】</a:t>
            </a:r>
          </a:p>
          <a:p>
            <a:pPr marL="0" indent="0">
              <a:buNone/>
            </a:pPr>
            <a:r>
              <a:rPr lang="ja-JP" altLang="en-US" sz="2000" dirty="0"/>
              <a:t>☆</a:t>
            </a:r>
            <a:r>
              <a:rPr lang="en-US" altLang="ja-JP" sz="2000" dirty="0"/>
              <a:t>You can submit them by email</a:t>
            </a:r>
            <a:r>
              <a:rPr lang="ja-JP" altLang="en-US" sz="2000" dirty="0"/>
              <a:t> </a:t>
            </a:r>
            <a:r>
              <a:rPr lang="en-US" altLang="ja-JP" sz="2000" dirty="0">
                <a:hlinkClick r:id="rId2"/>
              </a:rPr>
              <a:t>sgu-adm@u-aizu.ac.jp</a:t>
            </a:r>
            <a:endParaRPr lang="en-US" altLang="ja-JP" sz="2000" dirty="0"/>
          </a:p>
          <a:p>
            <a:pPr marL="0" indent="0">
              <a:buNone/>
            </a:pPr>
            <a:r>
              <a:rPr lang="ja-JP" altLang="en-US" sz="2000" dirty="0"/>
              <a:t>☆</a:t>
            </a:r>
            <a:r>
              <a:rPr lang="en-US" altLang="ja-JP" sz="2000" dirty="0"/>
              <a:t>Regarding supervisor’s sign in your  Internship Participation Confirmation Document, you can ask your supervisor for permission of participation in the program by e-mail and submit it as a PDF file or by the forwarding mail.</a:t>
            </a:r>
          </a:p>
          <a:p>
            <a:pPr marL="0" indent="0">
              <a:buNone/>
            </a:pPr>
            <a:endParaRPr lang="en-US" altLang="ja-JP" sz="200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B572297-605F-4F36-8A31-5DBB1A0DF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</a:t>
            </a:r>
          </a:p>
          <a:p>
            <a:r>
              <a:rPr kumimoji="1" lang="en-US" altLang="ja-JP"/>
              <a:t> Promotion Office for Super Global University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982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97B13C-AE68-4604-A1DE-3251B52BC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Questionnaire for the </a:t>
            </a:r>
            <a:r>
              <a:rPr lang="en-US" altLang="ja-JP" dirty="0"/>
              <a:t>B</a:t>
            </a:r>
            <a:r>
              <a:rPr kumimoji="1" lang="en-US" altLang="ja-JP" dirty="0"/>
              <a:t>riefing Session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5281FE-45F8-4890-9323-7117168AD0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718" y="1738828"/>
            <a:ext cx="78867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altLang="ja-JP" sz="2400" dirty="0"/>
              <a:t>Please access and answer an questionnaire of </a:t>
            </a:r>
            <a:r>
              <a:rPr lang="en-US" altLang="ja-JP" sz="2400" dirty="0" err="1"/>
              <a:t>UoA</a:t>
            </a:r>
            <a:r>
              <a:rPr lang="en-US" altLang="ja-JP" sz="2400" dirty="0"/>
              <a:t> overseas internship program. </a:t>
            </a:r>
          </a:p>
          <a:p>
            <a:pPr marL="0" indent="0">
              <a:buNone/>
            </a:pPr>
            <a:r>
              <a:rPr lang="en-US" altLang="ja-JP" sz="2000" dirty="0"/>
              <a:t>         https://forms.gle/1cQ33vCKyP6THSJY6</a:t>
            </a:r>
          </a:p>
          <a:p>
            <a:endParaRPr lang="en-US" altLang="ja-JP" sz="2000" dirty="0"/>
          </a:p>
          <a:p>
            <a:endParaRPr lang="en-US" altLang="ja-JP" sz="2000" dirty="0"/>
          </a:p>
          <a:p>
            <a:r>
              <a:rPr lang="en-US" altLang="ja-JP" sz="2000" dirty="0"/>
              <a:t>Application materials is here:  www.u-aizu.ac.jp/sgu/</a:t>
            </a:r>
          </a:p>
          <a:p>
            <a:pPr marL="0" indent="0">
              <a:buNone/>
            </a:pPr>
            <a:r>
              <a:rPr lang="en-US" altLang="ja-JP" sz="2000" dirty="0"/>
              <a:t>   Japanese  </a:t>
            </a:r>
            <a:r>
              <a:rPr lang="en-US" altLang="ja-JP" sz="2000" dirty="0">
                <a:hlinkClick r:id="rId2"/>
              </a:rPr>
              <a:t>https://www.u-aizu.ac.jp/sgu/info/news/5252021.html</a:t>
            </a:r>
            <a:endParaRPr lang="en-US" altLang="ja-JP" sz="2000" dirty="0"/>
          </a:p>
          <a:p>
            <a:pPr marL="0" indent="0">
              <a:buNone/>
            </a:pPr>
            <a:r>
              <a:rPr lang="en-US" altLang="ja-JP" sz="2000" dirty="0"/>
              <a:t>   English      </a:t>
            </a:r>
            <a:r>
              <a:rPr lang="en-US" altLang="ja-JP" sz="2000" dirty="0">
                <a:hlinkClick r:id="rId3"/>
              </a:rPr>
              <a:t>https://www.u-aizu.ac.jp/sgu/en/info/news/5252021.html</a:t>
            </a:r>
            <a:endParaRPr lang="en-US" altLang="ja-JP" sz="2000" dirty="0"/>
          </a:p>
          <a:p>
            <a:endParaRPr lang="en-US" altLang="ja-JP" sz="2000" dirty="0"/>
          </a:p>
          <a:p>
            <a:r>
              <a:rPr kumimoji="1" lang="en-US" altLang="ja-JP" dirty="0"/>
              <a:t>If you have any questions, please send email </a:t>
            </a:r>
          </a:p>
          <a:p>
            <a:pPr marL="0" indent="0" algn="r">
              <a:buNone/>
            </a:pPr>
            <a:r>
              <a:rPr kumimoji="1" lang="en-US" altLang="ja-JP" dirty="0"/>
              <a:t>  sgu-adm@u-aizu.ac.jp</a:t>
            </a:r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92680E9-1B4E-4115-9153-61C88C7D5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The University of Aizu  </a:t>
            </a:r>
          </a:p>
          <a:p>
            <a:r>
              <a:rPr kumimoji="1" lang="en-US" altLang="ja-JP"/>
              <a:t>Promotion Office for Super Global University</a:t>
            </a:r>
            <a:endParaRPr kumimoji="1" lang="ja-JP" altLang="en-US" dirty="0"/>
          </a:p>
        </p:txBody>
      </p:sp>
      <p:pic>
        <p:nvPicPr>
          <p:cNvPr id="7" name="Picture 2" descr="https://qr.quel.jp/tmp/c73545a5ba74dcfc107386b6e23af4a446c37b35.png">
            <a:extLst>
              <a:ext uri="{FF2B5EF4-FFF2-40B4-BE49-F238E27FC236}">
                <a16:creationId xmlns:a16="http://schemas.microsoft.com/office/drawing/2014/main" id="{58BCBEE8-FCBF-4919-9BA4-C400A9136A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42" y="3429000"/>
            <a:ext cx="769952" cy="7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s://qr.quel.jp/tmp/a54df4d3ec9829347c456949f8de3beb555a3927.png">
            <a:extLst>
              <a:ext uri="{FF2B5EF4-FFF2-40B4-BE49-F238E27FC236}">
                <a16:creationId xmlns:a16="http://schemas.microsoft.com/office/drawing/2014/main" id="{1901FDC7-8EC5-46DB-A893-EC05D219F6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42" y="4198952"/>
            <a:ext cx="769952" cy="769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qr.quel.jp/tmp/c49f0c5a96dbca5e49efc0a5402267ac4306c86c.png">
            <a:extLst>
              <a:ext uri="{FF2B5EF4-FFF2-40B4-BE49-F238E27FC236}">
                <a16:creationId xmlns:a16="http://schemas.microsoft.com/office/drawing/2014/main" id="{5DCE76E7-33CB-4E2D-8B56-BB9533169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463" y="2115708"/>
            <a:ext cx="1218763" cy="1218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858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buttercup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EB11A"/>
      </a:accent1>
      <a:accent2>
        <a:srgbClr val="342327"/>
      </a:accent2>
      <a:accent3>
        <a:srgbClr val="FBC535"/>
      </a:accent3>
      <a:accent4>
        <a:srgbClr val="503B42"/>
      </a:accent4>
      <a:accent5>
        <a:srgbClr val="A97303"/>
      </a:accent5>
      <a:accent6>
        <a:srgbClr val="2C1C20"/>
      </a:accent6>
      <a:hlink>
        <a:srgbClr val="C83344"/>
      </a:hlink>
      <a:folHlink>
        <a:srgbClr val="954F72"/>
      </a:folHlink>
    </a:clrScheme>
    <a:fontScheme name="ユーザー定義 1">
      <a:majorFont>
        <a:latin typeface="Arial Black"/>
        <a:ea typeface="Meiryo UI"/>
        <a:cs typeface=""/>
      </a:majorFont>
      <a:minorFont>
        <a:latin typeface="Arial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1317</TotalTime>
  <Words>846</Words>
  <Application>Microsoft Office PowerPoint</Application>
  <PresentationFormat>画面に合わせる (4:3)</PresentationFormat>
  <Paragraphs>104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Meiryo UI</vt:lpstr>
      <vt:lpstr>游ゴシック</vt:lpstr>
      <vt:lpstr>Arial</vt:lpstr>
      <vt:lpstr>Arial Black</vt:lpstr>
      <vt:lpstr>Office テーマ</vt:lpstr>
      <vt:lpstr>AY2021 Vietnam Internship Alternative Program</vt:lpstr>
      <vt:lpstr>Vietnam Internship Alternative Program</vt:lpstr>
      <vt:lpstr>Motivation for participation in the program</vt:lpstr>
      <vt:lpstr>Internship with Vietnamese Company</vt:lpstr>
      <vt:lpstr>Vietnam Alternative Program Schedule</vt:lpstr>
      <vt:lpstr>Vietnam Internship Alternative Program</vt:lpstr>
      <vt:lpstr>Prepare application materials</vt:lpstr>
      <vt:lpstr>Questionnaire for the Briefing Session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hazuki-n</dc:creator>
  <cp:lastModifiedBy>chizu-ya</cp:lastModifiedBy>
  <cp:revision>132</cp:revision>
  <cp:lastPrinted>2021-05-12T00:34:12Z</cp:lastPrinted>
  <dcterms:created xsi:type="dcterms:W3CDTF">2021-02-19T01:52:12Z</dcterms:created>
  <dcterms:modified xsi:type="dcterms:W3CDTF">2021-05-24T06:26:02Z</dcterms:modified>
</cp:coreProperties>
</file>