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985F4-3374-42F8-B40B-5D0AEED4D04E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9F2D-859A-4247-94E9-BA29C051BE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55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659-1DFB-402E-80C9-651D671C1D16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22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0E58-1B3B-4DF2-9C12-FFC9D8367D1C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2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7792-AD93-433E-AFDF-B367D20D5252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27FF-4664-4156-8BF1-8CBDD34A079F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57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B744-64CF-4300-9FDB-5B39DAE56CEF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05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50BE-88E3-40BE-A2FD-573001A3C05F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</a:t>
            </a:r>
          </a:p>
          <a:p>
            <a:r>
              <a:rPr kumimoji="1" lang="en-US" altLang="ja-JP" dirty="0"/>
              <a:t> Promotion Office for Super Global University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27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0F9A-EA2F-4356-B668-4EF36D795315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80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535A-A7CE-49CE-BDD0-181575D1D22E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07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6729B-FD4C-4758-91C6-C6C2B2D7858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</a:t>
            </a:r>
          </a:p>
          <a:p>
            <a:r>
              <a:rPr kumimoji="1" lang="en-US" altLang="ja-JP" dirty="0"/>
              <a:t>  Promotion Office for Super Global University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18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7310-7FE8-4CCE-9542-9F44C8FFF281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42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695-9C76-4655-91A6-89E9BD30CF7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</a:t>
            </a:r>
          </a:p>
          <a:p>
            <a:r>
              <a:rPr kumimoji="1" lang="en-US" altLang="ja-JP" dirty="0"/>
              <a:t> Promotion Office for Super Global University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48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AB43-8DF4-42BB-97BE-3728C0DF75C2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kumimoji="1" lang="en-US" altLang="ja-JP" dirty="0"/>
              <a:t>The University of Aizu </a:t>
            </a:r>
          </a:p>
          <a:p>
            <a:r>
              <a:rPr kumimoji="1" lang="en-US" altLang="ja-JP" sz="900" dirty="0"/>
              <a:t>Promotion Office for Super Global University</a:t>
            </a:r>
            <a:endParaRPr kumimoji="1" lang="ja-JP" altLang="en-US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30C9-B5AD-482B-BD2E-52E9F55B428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24C65F8-B949-4250-9307-A74A2A9431B5}"/>
              </a:ext>
            </a:extLst>
          </p:cNvPr>
          <p:cNvGrpSpPr/>
          <p:nvPr userDrawn="1"/>
        </p:nvGrpSpPr>
        <p:grpSpPr>
          <a:xfrm>
            <a:off x="1" y="0"/>
            <a:ext cx="9143999" cy="207390"/>
            <a:chOff x="1" y="0"/>
            <a:chExt cx="9143999" cy="207390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D3E6918-7D99-4950-B417-7C40ED7360D4}"/>
                </a:ext>
              </a:extLst>
            </p:cNvPr>
            <p:cNvSpPr/>
            <p:nvPr userDrawn="1"/>
          </p:nvSpPr>
          <p:spPr>
            <a:xfrm>
              <a:off x="1" y="0"/>
              <a:ext cx="3403075" cy="207390"/>
            </a:xfrm>
            <a:custGeom>
              <a:avLst/>
              <a:gdLst>
                <a:gd name="connsiteX0" fmla="*/ 0 w 3403075"/>
                <a:gd name="connsiteY0" fmla="*/ 0 h 207390"/>
                <a:gd name="connsiteX1" fmla="*/ 3403075 w 3403075"/>
                <a:gd name="connsiteY1" fmla="*/ 0 h 207390"/>
                <a:gd name="connsiteX2" fmla="*/ 3351228 w 3403075"/>
                <a:gd name="connsiteY2" fmla="*/ 207390 h 207390"/>
                <a:gd name="connsiteX3" fmla="*/ 0 w 3403075"/>
                <a:gd name="connsiteY3" fmla="*/ 207390 h 2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3075" h="207390">
                  <a:moveTo>
                    <a:pt x="0" y="0"/>
                  </a:moveTo>
                  <a:lnTo>
                    <a:pt x="3403075" y="0"/>
                  </a:lnTo>
                  <a:lnTo>
                    <a:pt x="3351228" y="207390"/>
                  </a:lnTo>
                  <a:lnTo>
                    <a:pt x="0" y="207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8DF5ED8E-1856-4774-9B2A-E7CD79C955AF}"/>
                </a:ext>
              </a:extLst>
            </p:cNvPr>
            <p:cNvSpPr/>
            <p:nvPr userDrawn="1"/>
          </p:nvSpPr>
          <p:spPr>
            <a:xfrm>
              <a:off x="3315458" y="0"/>
              <a:ext cx="5828542" cy="207390"/>
            </a:xfrm>
            <a:custGeom>
              <a:avLst/>
              <a:gdLst>
                <a:gd name="connsiteX0" fmla="*/ 51848 w 5828542"/>
                <a:gd name="connsiteY0" fmla="*/ 0 h 207390"/>
                <a:gd name="connsiteX1" fmla="*/ 5828542 w 5828542"/>
                <a:gd name="connsiteY1" fmla="*/ 0 h 207390"/>
                <a:gd name="connsiteX2" fmla="*/ 5828542 w 5828542"/>
                <a:gd name="connsiteY2" fmla="*/ 207390 h 207390"/>
                <a:gd name="connsiteX3" fmla="*/ 0 w 5828542"/>
                <a:gd name="connsiteY3" fmla="*/ 207390 h 20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8542" h="207390">
                  <a:moveTo>
                    <a:pt x="51848" y="0"/>
                  </a:moveTo>
                  <a:lnTo>
                    <a:pt x="5828542" y="0"/>
                  </a:lnTo>
                  <a:lnTo>
                    <a:pt x="5828542" y="207390"/>
                  </a:lnTo>
                  <a:lnTo>
                    <a:pt x="0" y="2073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4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gu-adm@u-aizu.ac.j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-aizu.ac.jp/sgu/en/info/news/5252021.html" TargetMode="External"/><Relationship Id="rId2" Type="http://schemas.openxmlformats.org/officeDocument/2006/relationships/hyperlink" Target="https://www.u-aizu.ac.jp/sgu/info/news/525202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89B7B-E12C-4FB4-A2E1-074F27AE3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400" dirty="0"/>
              <a:t>AY2021</a:t>
            </a:r>
            <a:br>
              <a:rPr kumimoji="1" lang="en-US" altLang="ja-JP" dirty="0"/>
            </a:br>
            <a:r>
              <a:rPr kumimoji="1" lang="en-US" altLang="ja-JP" dirty="0"/>
              <a:t>Silicon Valley Internship</a:t>
            </a:r>
            <a:br>
              <a:rPr kumimoji="1" lang="en-US" altLang="ja-JP" dirty="0"/>
            </a:br>
            <a:r>
              <a:rPr kumimoji="1" lang="en-US" altLang="ja-JP" dirty="0"/>
              <a:t>Alternative Program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45A79A-2F33-4CDC-A9FE-6BC832D94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dirty="0"/>
          </a:p>
          <a:p>
            <a:r>
              <a:rPr kumimoji="1" lang="en-US" altLang="ja-JP" sz="2000" dirty="0"/>
              <a:t>SGU (Promotion </a:t>
            </a:r>
            <a:r>
              <a:rPr lang="en-US" altLang="ja-JP" sz="2000" dirty="0"/>
              <a:t>Office for </a:t>
            </a:r>
            <a:r>
              <a:rPr kumimoji="1" lang="en-US" altLang="ja-JP" sz="2000" dirty="0"/>
              <a:t>Super Global University)</a:t>
            </a:r>
          </a:p>
          <a:p>
            <a:r>
              <a:rPr lang="en-US" altLang="ja-JP" dirty="0"/>
              <a:t>Yuji </a:t>
            </a:r>
            <a:r>
              <a:rPr lang="en-US" altLang="ja-JP" dirty="0" err="1"/>
              <a:t>Mitsunaga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4327D3-CE12-44D3-A325-DFE7AA10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The University of Aizu 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4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AB8BC-C1AC-4F82-A209-FF6D6935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Silicon Valley Alternative Program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D3FEE-4585-404A-941C-D9B710421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095" y="1558136"/>
            <a:ext cx="3886200" cy="4895851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Training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Period</a:t>
            </a:r>
            <a:r>
              <a:rPr lang="ja-JP" altLang="en-US" dirty="0"/>
              <a:t>：</a:t>
            </a:r>
            <a:r>
              <a:rPr lang="en-US" altLang="ja-JP" dirty="0"/>
              <a:t>From Tue. Aug. 24, 2021 To Fri. Sep. 17, 2021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Eligibility</a:t>
            </a:r>
            <a:r>
              <a:rPr lang="ja-JP" altLang="en-US" dirty="0"/>
              <a:t>：</a:t>
            </a:r>
            <a:r>
              <a:rPr lang="en-US" altLang="ja-JP" dirty="0"/>
              <a:t>1st-year undergraduate students – 2nd-year master students (Your programming or development skills  are very helpful in the training)</a:t>
            </a:r>
          </a:p>
          <a:p>
            <a:r>
              <a:rPr lang="en-US" altLang="ja-JP" dirty="0">
                <a:solidFill>
                  <a:srgbClr val="00B0F0"/>
                </a:solidFill>
              </a:rPr>
              <a:t>Language</a:t>
            </a:r>
            <a:r>
              <a:rPr lang="ja-JP" altLang="en-US" dirty="0"/>
              <a:t>：</a:t>
            </a:r>
            <a:r>
              <a:rPr lang="en-US" altLang="ja-JP" dirty="0"/>
              <a:t>English</a:t>
            </a:r>
          </a:p>
          <a:p>
            <a:endParaRPr lang="en-US" altLang="ja-JP" dirty="0"/>
          </a:p>
          <a:p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first</a:t>
            </a:r>
            <a:r>
              <a:rPr lang="ja-JP" altLang="en-US" dirty="0"/>
              <a:t> </a:t>
            </a:r>
            <a:r>
              <a:rPr lang="en-US" altLang="ja-JP" dirty="0"/>
              <a:t>half</a:t>
            </a:r>
            <a:r>
              <a:rPr lang="ja-JP" altLang="en-US" dirty="0"/>
              <a:t>（</a:t>
            </a:r>
            <a:r>
              <a:rPr lang="en-US" altLang="ja-JP" dirty="0"/>
              <a:t>two weeks</a:t>
            </a:r>
            <a:r>
              <a:rPr lang="ja-JP" altLang="en-US" dirty="0"/>
              <a:t>）</a:t>
            </a:r>
            <a:r>
              <a:rPr lang="en-US" altLang="ja-JP" dirty="0"/>
              <a:t>on-site lecture at </a:t>
            </a:r>
            <a:r>
              <a:rPr lang="en-US" altLang="ja-JP" dirty="0" err="1"/>
              <a:t>UoA</a:t>
            </a:r>
            <a:r>
              <a:rPr lang="en-US" altLang="ja-JP" dirty="0"/>
              <a:t>, however due to corona situation, lectures will be provided by online.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Develop a system using </a:t>
            </a:r>
            <a:r>
              <a:rPr lang="en-US" altLang="ja-JP" sz="2400" dirty="0"/>
              <a:t>NVIDIA Jetson Nano </a:t>
            </a:r>
            <a:r>
              <a:rPr lang="ja-JP" altLang="en-US" sz="2400" dirty="0"/>
              <a:t>（</a:t>
            </a:r>
            <a:r>
              <a:rPr lang="en-US" altLang="ja-JP" sz="2400" dirty="0" err="1"/>
              <a:t>FaBo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ja-JP" altLang="en-US" sz="2400" dirty="0"/>
              <a:t> </a:t>
            </a:r>
            <a:r>
              <a:rPr lang="en-US" altLang="ja-JP" sz="2400" dirty="0"/>
              <a:t>Take an exam related to Jetson AI Certification</a:t>
            </a: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Give a presentation to NVIDIA engineers lived in US.</a:t>
            </a:r>
          </a:p>
          <a:p>
            <a:endParaRPr kumimoji="1" lang="ja-JP" altLang="en-US" dirty="0"/>
          </a:p>
        </p:txBody>
      </p:sp>
      <p:pic>
        <p:nvPicPr>
          <p:cNvPr id="1026" name="Picture 2" descr="https://qr.quel.jp/tmp/42dfa3c6c55e014f69366b923fdd95857d0de0f8.png">
            <a:extLst>
              <a:ext uri="{FF2B5EF4-FFF2-40B4-BE49-F238E27FC236}">
                <a16:creationId xmlns:a16="http://schemas.microsoft.com/office/drawing/2014/main" id="{D8266B0A-FAF5-4A7B-AA17-036F7217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7" y="516731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31C4F6-69CB-4218-8139-997041B5900C}"/>
              </a:ext>
            </a:extLst>
          </p:cNvPr>
          <p:cNvSpPr txBox="1"/>
          <p:nvPr/>
        </p:nvSpPr>
        <p:spPr>
          <a:xfrm>
            <a:off x="4542701" y="4765830"/>
            <a:ext cx="411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Last academic year’s activities have been posted on NVIDIA’s website!</a:t>
            </a:r>
            <a:endParaRPr kumimoji="1" lang="ja-JP" altLang="en-US" sz="1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FC1AA65-1CC8-45AD-ABB2-1253E699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701" y="1779865"/>
            <a:ext cx="4454232" cy="2770884"/>
          </a:xfrm>
          <a:prstGeom prst="rect">
            <a:avLst/>
          </a:prstGeom>
        </p:spPr>
      </p:pic>
      <p:sp>
        <p:nvSpPr>
          <p:cNvPr id="10" name="フッター プレースホルダー 3">
            <a:extLst>
              <a:ext uri="{FF2B5EF4-FFF2-40B4-BE49-F238E27FC236}">
                <a16:creationId xmlns:a16="http://schemas.microsoft.com/office/drawing/2014/main" id="{2662D4F5-87B1-46A6-BCF9-20AD55B5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kumimoji="1" lang="en-US" altLang="ja-JP" dirty="0"/>
              <a:t>The University of Aizu  </a:t>
            </a:r>
          </a:p>
          <a:p>
            <a:r>
              <a:rPr kumimoji="1" lang="en-US" altLang="ja-JP" dirty="0"/>
              <a:t>Promotion Office for Super Global University</a:t>
            </a:r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953B2674-2D49-4BA1-BC6D-D17E48817076}"/>
              </a:ext>
            </a:extLst>
          </p:cNvPr>
          <p:cNvSpPr/>
          <p:nvPr/>
        </p:nvSpPr>
        <p:spPr>
          <a:xfrm>
            <a:off x="5757705" y="5477531"/>
            <a:ext cx="1095270" cy="650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76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2C25704-97BB-4BD4-B32C-3776E93C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dirty="0"/>
              <a:t>Second half</a:t>
            </a:r>
            <a:r>
              <a:rPr lang="ja-JP" altLang="en-US" dirty="0"/>
              <a:t>（</a:t>
            </a:r>
            <a:r>
              <a:rPr lang="en-US" altLang="ja-JP" dirty="0"/>
              <a:t>Two weeks</a:t>
            </a:r>
            <a:r>
              <a:rPr lang="ja-JP" altLang="en-US" dirty="0"/>
              <a:t>）</a:t>
            </a:r>
            <a:br>
              <a:rPr lang="en-US" altLang="ja-JP" dirty="0"/>
            </a:br>
            <a:r>
              <a:rPr lang="en-US" altLang="ja-JP" sz="3100" dirty="0"/>
              <a:t>Silicon</a:t>
            </a:r>
            <a:r>
              <a:rPr lang="ja-JP" altLang="en-US" sz="3100" dirty="0"/>
              <a:t> </a:t>
            </a:r>
            <a:r>
              <a:rPr lang="en-US" altLang="ja-JP" sz="3100" dirty="0"/>
              <a:t>Valley</a:t>
            </a:r>
            <a:r>
              <a:rPr lang="ja-JP" altLang="en-US" sz="3100" dirty="0"/>
              <a:t> </a:t>
            </a:r>
            <a:r>
              <a:rPr lang="en-US" altLang="ja-JP" sz="3100" dirty="0"/>
              <a:t>Alternative</a:t>
            </a:r>
            <a:r>
              <a:rPr lang="ja-JP" altLang="en-US" sz="3100" dirty="0"/>
              <a:t> </a:t>
            </a:r>
            <a:r>
              <a:rPr lang="en-US" altLang="ja-JP" sz="3100" dirty="0"/>
              <a:t>Program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C22519-207A-4F62-8E3A-2A2C018827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Students will develop products related to Arduino </a:t>
            </a:r>
            <a:r>
              <a:rPr lang="en-US" altLang="ja-JP" dirty="0" err="1"/>
              <a:t>nano</a:t>
            </a:r>
            <a:r>
              <a:rPr lang="en-US" altLang="ja-JP" dirty="0"/>
              <a:t> and discuss technology with Silicon Valley engineers.</a:t>
            </a:r>
          </a:p>
          <a:p>
            <a:pPr marL="0" indent="0">
              <a:buNone/>
            </a:pPr>
            <a:r>
              <a:rPr lang="ja-JP" altLang="en-US" dirty="0"/>
              <a:t>  　</a:t>
            </a:r>
            <a:r>
              <a:rPr lang="en-US" altLang="ja-JP" dirty="0"/>
              <a:t>On the last day, will present our result to engineers in Silicon Valley and students from local universities (San Jose State University, UCLA, UC Berkeley etc.) and discuss them.</a:t>
            </a:r>
          </a:p>
          <a:p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5DC7B50E-2E6F-433E-BCB2-FF0D37F35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2" y="1825625"/>
            <a:ext cx="3886200" cy="2155074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B5F70F-C31D-4068-8AEF-C9CDC060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A4752A-AB91-410E-9B02-0EC3EAFE57A8}"/>
              </a:ext>
            </a:extLst>
          </p:cNvPr>
          <p:cNvSpPr txBox="1"/>
          <p:nvPr/>
        </p:nvSpPr>
        <p:spPr>
          <a:xfrm>
            <a:off x="502417" y="1276905"/>
            <a:ext cx="843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The training will be provided by online that will be connected from </a:t>
            </a:r>
            <a:r>
              <a:rPr lang="en-US" altLang="ja-JP" dirty="0" err="1"/>
              <a:t>UoA</a:t>
            </a:r>
            <a:r>
              <a:rPr lang="en-US" altLang="ja-JP" dirty="0"/>
              <a:t>, however </a:t>
            </a:r>
          </a:p>
          <a:p>
            <a:r>
              <a:rPr lang="en-US" altLang="ja-JP" dirty="0"/>
              <a:t>due to corona situation, lectures will be provided to connected from your home.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6DE9746-303E-45FF-848F-2597A400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60" y="4066341"/>
            <a:ext cx="3702190" cy="214670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E62F5-A485-4466-A799-6086E6C47CFB}"/>
              </a:ext>
            </a:extLst>
          </p:cNvPr>
          <p:cNvSpPr txBox="1"/>
          <p:nvPr/>
        </p:nvSpPr>
        <p:spPr>
          <a:xfrm>
            <a:off x="5189396" y="6213048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現地名門大学生との討論</a:t>
            </a:r>
          </a:p>
        </p:txBody>
      </p:sp>
    </p:spTree>
    <p:extLst>
      <p:ext uri="{BB962C8B-B14F-4D97-AF65-F5344CB8AC3E}">
        <p14:creationId xmlns:p14="http://schemas.microsoft.com/office/powerpoint/2010/main" val="268526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C0E7A1-10E3-476D-9BAF-27BE9F21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Silicon Valley Alternative Program</a:t>
            </a:r>
            <a:endParaRPr kumimoji="1" lang="ja-JP" altLang="en-US" sz="32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440BD8B-F002-47CC-A616-19852A1199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91" y="1825624"/>
            <a:ext cx="4757266" cy="2615409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C7E95C4-A4FF-432D-9029-DAA50C143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8934" y="3978808"/>
            <a:ext cx="3886200" cy="231356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FB1B60-74EB-45DA-B7E9-097994F47F65}"/>
              </a:ext>
            </a:extLst>
          </p:cNvPr>
          <p:cNvSpPr txBox="1"/>
          <p:nvPr/>
        </p:nvSpPr>
        <p:spPr>
          <a:xfrm>
            <a:off x="57591" y="4489257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Startups CEOs introduce their own business </a:t>
            </a:r>
          </a:p>
          <a:p>
            <a:r>
              <a:rPr kumimoji="1" lang="en-US" altLang="ja-JP" dirty="0"/>
              <a:t>and discuss the services.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0A900E-1925-4D03-95C3-71BCE2B938D1}"/>
              </a:ext>
            </a:extLst>
          </p:cNvPr>
          <p:cNvSpPr txBox="1"/>
          <p:nvPr/>
        </p:nvSpPr>
        <p:spPr>
          <a:xfrm>
            <a:off x="5842783" y="62923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Final presentation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9778FB7-2FBB-4333-B784-5549CC651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934" y="1398932"/>
            <a:ext cx="4114010" cy="24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4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C4AD4-51E3-412B-BC3B-2B796302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Silicon Valley Internship </a:t>
            </a:r>
            <a:br>
              <a:rPr lang="en-US" altLang="ja-JP" sz="4000" dirty="0"/>
            </a:br>
            <a:r>
              <a:rPr lang="en-US" altLang="ja-JP" sz="4000" dirty="0"/>
              <a:t>Schedule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C94A90-E273-4903-9148-65D76DCE9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96" y="1690689"/>
            <a:ext cx="8183754" cy="44862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Briefing Session</a:t>
            </a:r>
            <a:r>
              <a:rPr lang="ja-JP" altLang="en-US" dirty="0"/>
              <a:t>：　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b="1" dirty="0">
                <a:solidFill>
                  <a:schemeClr val="tx1"/>
                </a:solidFill>
              </a:rPr>
              <a:t>Now (Zoom)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00B0F0"/>
                </a:solidFill>
              </a:rPr>
              <a:t>Application</a:t>
            </a:r>
            <a:r>
              <a:rPr lang="ja-JP" altLang="en-US" sz="2400" dirty="0">
                <a:solidFill>
                  <a:srgbClr val="00B0F0"/>
                </a:solidFill>
              </a:rPr>
              <a:t> </a:t>
            </a:r>
            <a:r>
              <a:rPr lang="en-US" altLang="ja-JP" sz="2400" dirty="0">
                <a:solidFill>
                  <a:srgbClr val="00B0F0"/>
                </a:solidFill>
              </a:rPr>
              <a:t>Periods</a:t>
            </a:r>
            <a:r>
              <a:rPr lang="ja-JP" altLang="en-US" dirty="0"/>
              <a:t>：　</a:t>
            </a:r>
            <a:r>
              <a:rPr lang="en-US" altLang="ja-JP" dirty="0"/>
              <a:t>Wed. May, 12 </a:t>
            </a:r>
            <a:r>
              <a:rPr lang="ja-JP" altLang="en-US" dirty="0"/>
              <a:t>～ </a:t>
            </a:r>
            <a:r>
              <a:rPr lang="en-US" altLang="ja-JP" dirty="0"/>
              <a:t>Tue. May, 25 Noon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Notify result of document screening</a:t>
            </a:r>
            <a:r>
              <a:rPr lang="ja-JP" altLang="en-US" dirty="0"/>
              <a:t>：</a:t>
            </a:r>
            <a:r>
              <a:rPr lang="en-US" altLang="ja-JP" dirty="0"/>
              <a:t>Tue. Jun, 1 (Planed)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Interview selection</a:t>
            </a:r>
            <a:r>
              <a:rPr lang="ja-JP" altLang="en-US" dirty="0"/>
              <a:t>：　</a:t>
            </a:r>
            <a:r>
              <a:rPr lang="en-US" altLang="ja-JP" dirty="0"/>
              <a:t>Wed. Jun, 9 (Planed)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Notify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final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result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ja-JP" altLang="en-US" dirty="0"/>
              <a:t>： </a:t>
            </a:r>
            <a:r>
              <a:rPr lang="en-US" altLang="ja-JP" dirty="0"/>
              <a:t>Wed. Jun, 16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Transfer period</a:t>
            </a:r>
            <a:r>
              <a:rPr lang="ja-JP" altLang="en-US" dirty="0"/>
              <a:t>　</a:t>
            </a:r>
            <a:r>
              <a:rPr lang="en-US" altLang="ja-JP" dirty="0"/>
              <a:t>50 US dollar</a:t>
            </a:r>
            <a:r>
              <a:rPr lang="ja-JP" altLang="en-US" dirty="0"/>
              <a:t>（</a:t>
            </a:r>
            <a:r>
              <a:rPr lang="en-US" altLang="ja-JP" dirty="0"/>
              <a:t>deposit</a:t>
            </a:r>
            <a:r>
              <a:rPr lang="ja-JP" altLang="en-US" dirty="0"/>
              <a:t>）：</a:t>
            </a:r>
            <a:r>
              <a:rPr lang="en-US" altLang="ja-JP" dirty="0"/>
              <a:t>Jun,23</a:t>
            </a:r>
            <a:r>
              <a:rPr lang="ja-JP" altLang="en-US" dirty="0"/>
              <a:t>～</a:t>
            </a:r>
            <a:r>
              <a:rPr lang="en-US" altLang="ja-JP" dirty="0"/>
              <a:t>Jul, 5</a:t>
            </a:r>
          </a:p>
          <a:p>
            <a:pPr marL="0" indent="0">
              <a:buNone/>
            </a:pPr>
            <a:r>
              <a:rPr lang="en-US" altLang="ja-JP" dirty="0"/>
              <a:t>               400 US</a:t>
            </a:r>
            <a:r>
              <a:rPr lang="ja-JP" altLang="en-US" dirty="0"/>
              <a:t> </a:t>
            </a:r>
            <a:r>
              <a:rPr lang="en-US" altLang="ja-JP" dirty="0"/>
              <a:t>dollar</a:t>
            </a:r>
            <a:r>
              <a:rPr lang="ja-JP" altLang="en-US" dirty="0"/>
              <a:t>：</a:t>
            </a:r>
            <a:r>
              <a:rPr lang="en-US" altLang="ja-JP" dirty="0"/>
              <a:t>Jun, 23 </a:t>
            </a:r>
            <a:r>
              <a:rPr lang="ja-JP" altLang="en-US" dirty="0"/>
              <a:t>～ </a:t>
            </a:r>
            <a:r>
              <a:rPr lang="en-US" altLang="ja-JP" dirty="0"/>
              <a:t>Aug, 9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Program</a:t>
            </a:r>
            <a:r>
              <a:rPr lang="ja-JP" altLang="en-US" dirty="0">
                <a:solidFill>
                  <a:srgbClr val="00B0F0"/>
                </a:solidFill>
              </a:rPr>
              <a:t> </a:t>
            </a:r>
            <a:r>
              <a:rPr lang="en-US" altLang="ja-JP" dirty="0">
                <a:solidFill>
                  <a:srgbClr val="00B0F0"/>
                </a:solidFill>
              </a:rPr>
              <a:t>period</a:t>
            </a:r>
            <a:r>
              <a:rPr lang="ja-JP" altLang="en-US" dirty="0"/>
              <a:t>：</a:t>
            </a:r>
            <a:r>
              <a:rPr lang="en-US" altLang="ja-JP" dirty="0"/>
              <a:t>Tue. Aug, 24 </a:t>
            </a:r>
            <a:r>
              <a:rPr lang="ja-JP" altLang="en-US" dirty="0"/>
              <a:t>～ </a:t>
            </a:r>
            <a:r>
              <a:rPr lang="en-US" altLang="ja-JP" dirty="0"/>
              <a:t>Fri. Sep, 17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F0"/>
                </a:solidFill>
              </a:rPr>
              <a:t>Submission report period</a:t>
            </a:r>
            <a:r>
              <a:rPr lang="ja-JP" altLang="en-US" dirty="0"/>
              <a:t>：</a:t>
            </a:r>
            <a:r>
              <a:rPr lang="en-US" altLang="ja-JP" dirty="0"/>
              <a:t>Mon. Sep, 20 </a:t>
            </a:r>
            <a:r>
              <a:rPr lang="ja-JP" altLang="en-US" dirty="0"/>
              <a:t>～</a:t>
            </a:r>
            <a:r>
              <a:rPr lang="en-US" altLang="ja-JP" dirty="0"/>
              <a:t> Fri Sep, 24 by mail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F0BAC-957F-4FE6-B02E-19E17A5CB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403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18108C-06B1-4519-9697-AA838D22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Silicon Valley Internship</a:t>
            </a:r>
            <a:br>
              <a:rPr lang="en-US" altLang="ja-JP" sz="4000" dirty="0"/>
            </a:br>
            <a:r>
              <a:rPr lang="en-US" altLang="ja-JP" sz="4000" dirty="0"/>
              <a:t>Alternative Program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93CB17-5E18-4307-9E02-0BB4AD84F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Capacity</a:t>
            </a:r>
          </a:p>
          <a:p>
            <a:pPr marL="0" indent="0">
              <a:buNone/>
            </a:pPr>
            <a:r>
              <a:rPr lang="en-US" altLang="ja-JP" dirty="0"/>
              <a:t>About</a:t>
            </a:r>
            <a:r>
              <a:rPr lang="ja-JP" altLang="en-US" dirty="0"/>
              <a:t> </a:t>
            </a:r>
            <a:r>
              <a:rPr lang="en-US" altLang="ja-JP" dirty="0"/>
              <a:t>11</a:t>
            </a:r>
            <a:r>
              <a:rPr lang="ja-JP" altLang="en-US" dirty="0"/>
              <a:t> </a:t>
            </a:r>
            <a:r>
              <a:rPr lang="en-US" altLang="ja-JP" dirty="0"/>
              <a:t>students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Tuition</a:t>
            </a:r>
            <a:r>
              <a:rPr lang="ja-JP" altLang="en-US" dirty="0"/>
              <a:t> </a:t>
            </a:r>
            <a:r>
              <a:rPr lang="en-US" altLang="ja-JP" dirty="0"/>
              <a:t>fee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Free</a:t>
            </a:r>
          </a:p>
          <a:p>
            <a:pPr marL="0" indent="0">
              <a:buNone/>
            </a:pPr>
            <a:r>
              <a:rPr kumimoji="1" lang="en-US" altLang="ja-JP" sz="2000" dirty="0"/>
              <a:t>※Please purchase your needed materials.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The program will implemented and supported by Local Venture Creation and Support Foundation.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A52374-010D-491A-9BD1-E1721D21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51963"/>
            <a:ext cx="3886200" cy="462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【Remarks】</a:t>
            </a:r>
          </a:p>
          <a:p>
            <a:r>
              <a:rPr lang="en-US" altLang="ja-JP" dirty="0"/>
              <a:t>Due to corona situation, it is possible to change provided by online only.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We especially welcome people who like to make things. Even if you are not, it will be a breakthrough for you to develop some technical skills.</a:t>
            </a:r>
          </a:p>
          <a:p>
            <a:r>
              <a:rPr lang="en-US" altLang="ja-JP" dirty="0"/>
              <a:t>You can also apply for the Vietnam program.</a:t>
            </a:r>
          </a:p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615366-1D9B-4B87-8209-E2DD1901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293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8BA056E-C5BA-4474-A7A8-BF9D11A6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Prepare application materials</a:t>
            </a:r>
            <a:endParaRPr kumimoji="1" lang="ja-JP" altLang="en-US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6BE78A9-4834-403E-BA63-B4743D85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lang="en-US" altLang="ja-JP" dirty="0"/>
              <a:t>Submission</a:t>
            </a:r>
            <a:r>
              <a:rPr lang="ja-JP" altLang="en-US" dirty="0"/>
              <a:t> </a:t>
            </a:r>
            <a:r>
              <a:rPr lang="en-US" altLang="ja-JP" dirty="0"/>
              <a:t>materials</a:t>
            </a:r>
            <a:r>
              <a:rPr kumimoji="1" lang="en-US" altLang="ja-JP" dirty="0"/>
              <a:t>】</a:t>
            </a:r>
          </a:p>
          <a:p>
            <a:r>
              <a:rPr lang="en-US" altLang="ja-JP" dirty="0"/>
              <a:t>Application</a:t>
            </a:r>
            <a:r>
              <a:rPr lang="ja-JP" altLang="en-US" dirty="0"/>
              <a:t> </a:t>
            </a:r>
            <a:r>
              <a:rPr lang="en-US" altLang="ja-JP" dirty="0"/>
              <a:t>form</a:t>
            </a:r>
            <a:r>
              <a:rPr lang="ja-JP" altLang="en-US" dirty="0"/>
              <a:t>（</a:t>
            </a:r>
            <a:r>
              <a:rPr lang="en-US" altLang="ja-JP" dirty="0"/>
              <a:t>for Silicon Valley Alternative Program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en-US" altLang="ja-JP" dirty="0"/>
              <a:t>Internship</a:t>
            </a:r>
            <a:r>
              <a:rPr lang="ja-JP" altLang="en-US" dirty="0"/>
              <a:t> </a:t>
            </a:r>
            <a:r>
              <a:rPr lang="en-US" altLang="ja-JP" dirty="0"/>
              <a:t>Participation Confirmation Form</a:t>
            </a:r>
          </a:p>
          <a:p>
            <a:r>
              <a:rPr lang="en-US" altLang="ja-JP" dirty="0"/>
              <a:t>Transcript</a:t>
            </a:r>
            <a:r>
              <a:rPr lang="ja-JP" altLang="en-US" dirty="0"/>
              <a:t>（</a:t>
            </a:r>
            <a:r>
              <a:rPr lang="en-US" altLang="ja-JP" dirty="0"/>
              <a:t>If you are not able to submit it because of university close etc., you do not have to submit it.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【Notice】</a:t>
            </a:r>
          </a:p>
          <a:p>
            <a:pPr marL="0" indent="0">
              <a:buNone/>
            </a:pPr>
            <a:r>
              <a:rPr lang="ja-JP" altLang="en-US" dirty="0"/>
              <a:t>☆</a:t>
            </a:r>
            <a:r>
              <a:rPr lang="en-US" altLang="ja-JP" dirty="0"/>
              <a:t>You can submit them by email</a:t>
            </a:r>
            <a:r>
              <a:rPr lang="ja-JP" altLang="en-US" dirty="0"/>
              <a:t> </a:t>
            </a:r>
            <a:r>
              <a:rPr lang="en-US" altLang="ja-JP" dirty="0">
                <a:hlinkClick r:id="rId2"/>
              </a:rPr>
              <a:t>sgu-adm@u-aizu.ac.jp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☆</a:t>
            </a:r>
            <a:r>
              <a:rPr lang="en-US" altLang="ja-JP" dirty="0"/>
              <a:t>Regarding supervisor’s sign in your  Internship Participation Confirmation Document, you can ask your supervisor for permission of participation in the program by e-mail and submit it as a PDF file or by the forwarding mail.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572297-605F-4F36-8A31-5DBB1A0D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</a:t>
            </a:r>
          </a:p>
          <a:p>
            <a:r>
              <a:rPr kumimoji="1" lang="en-US" altLang="ja-JP"/>
              <a:t> Promotion Office for Super Global University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7B13C-AE68-4604-A1DE-3251B52B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Questionnaire for the </a:t>
            </a:r>
            <a:r>
              <a:rPr lang="en-US" altLang="ja-JP" dirty="0"/>
              <a:t>B</a:t>
            </a:r>
            <a:r>
              <a:rPr kumimoji="1" lang="en-US" altLang="ja-JP" dirty="0"/>
              <a:t>riefing Session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5281FE-45F8-4890-9323-7117168A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18" y="1738828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/>
              <a:t>Please access and answer an questionnaire of </a:t>
            </a:r>
            <a:r>
              <a:rPr lang="en-US" altLang="ja-JP" sz="2400" dirty="0" err="1"/>
              <a:t>UoA</a:t>
            </a:r>
            <a:r>
              <a:rPr lang="en-US" altLang="ja-JP" sz="2400" dirty="0"/>
              <a:t> overseas internship program. </a:t>
            </a:r>
          </a:p>
          <a:p>
            <a:pPr marL="0" indent="0">
              <a:buNone/>
            </a:pPr>
            <a:r>
              <a:rPr lang="en-US" altLang="ja-JP" sz="2000" dirty="0"/>
              <a:t>         https://forms.gle/1cQ33vCKyP6THSJY6</a:t>
            </a:r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en-US" altLang="ja-JP" sz="2000" dirty="0"/>
              <a:t>Application materials is here:  www.u-aizu.ac.jp/sgu/</a:t>
            </a:r>
          </a:p>
          <a:p>
            <a:pPr marL="0" indent="0">
              <a:buNone/>
            </a:pPr>
            <a:r>
              <a:rPr lang="en-US" altLang="ja-JP" sz="2000" dirty="0"/>
              <a:t>   Japanese  </a:t>
            </a:r>
            <a:r>
              <a:rPr lang="en-US" altLang="ja-JP" sz="2000" dirty="0">
                <a:hlinkClick r:id="rId2"/>
              </a:rPr>
              <a:t>https://www.u-aizu.ac.jp/sgu/info/news/5252021.html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   English      </a:t>
            </a:r>
            <a:r>
              <a:rPr lang="en-US" altLang="ja-JP" sz="2000" dirty="0">
                <a:hlinkClick r:id="rId3"/>
              </a:rPr>
              <a:t>https://www.u-aizu.ac.jp/sgu/en/info/news/5252021.html</a:t>
            </a:r>
            <a:endParaRPr lang="en-US" altLang="ja-JP" sz="2000" dirty="0"/>
          </a:p>
          <a:p>
            <a:endParaRPr lang="en-US" altLang="ja-JP" sz="2000" dirty="0"/>
          </a:p>
          <a:p>
            <a:r>
              <a:rPr kumimoji="1" lang="en-US" altLang="ja-JP" dirty="0"/>
              <a:t>If you have any questions, please send email </a:t>
            </a:r>
          </a:p>
          <a:p>
            <a:pPr marL="0" indent="0" algn="r">
              <a:buNone/>
            </a:pPr>
            <a:r>
              <a:rPr kumimoji="1" lang="en-US" altLang="ja-JP" dirty="0"/>
              <a:t>  sgu-adm@u-aizu.ac.jp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2680E9-1B4E-4115-9153-61C88C7D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The University of Aizu  </a:t>
            </a:r>
          </a:p>
          <a:p>
            <a:r>
              <a:rPr kumimoji="1" lang="en-US" altLang="ja-JP"/>
              <a:t>Promotion Office for Super Global University</a:t>
            </a:r>
            <a:endParaRPr kumimoji="1" lang="ja-JP" altLang="en-US" dirty="0"/>
          </a:p>
        </p:txBody>
      </p:sp>
      <p:pic>
        <p:nvPicPr>
          <p:cNvPr id="7" name="Picture 2" descr="https://qr.quel.jp/tmp/c73545a5ba74dcfc107386b6e23af4a446c37b35.png">
            <a:extLst>
              <a:ext uri="{FF2B5EF4-FFF2-40B4-BE49-F238E27FC236}">
                <a16:creationId xmlns:a16="http://schemas.microsoft.com/office/drawing/2014/main" id="{58BCBEE8-FCBF-4919-9BA4-C400A913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42" y="3429000"/>
            <a:ext cx="769952" cy="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qr.quel.jp/tmp/a54df4d3ec9829347c456949f8de3beb555a3927.png">
            <a:extLst>
              <a:ext uri="{FF2B5EF4-FFF2-40B4-BE49-F238E27FC236}">
                <a16:creationId xmlns:a16="http://schemas.microsoft.com/office/drawing/2014/main" id="{1901FDC7-8EC5-46DB-A893-EC05D219F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42" y="4198952"/>
            <a:ext cx="769952" cy="7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qr.quel.jp/tmp/c49f0c5a96dbca5e49efc0a5402267ac4306c86c.png">
            <a:extLst>
              <a:ext uri="{FF2B5EF4-FFF2-40B4-BE49-F238E27FC236}">
                <a16:creationId xmlns:a16="http://schemas.microsoft.com/office/drawing/2014/main" id="{5DCE76E7-33CB-4E2D-8B56-BB9533169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63" y="2115708"/>
            <a:ext cx="1218763" cy="1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58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butterc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B11A"/>
      </a:accent1>
      <a:accent2>
        <a:srgbClr val="342327"/>
      </a:accent2>
      <a:accent3>
        <a:srgbClr val="FBC535"/>
      </a:accent3>
      <a:accent4>
        <a:srgbClr val="503B42"/>
      </a:accent4>
      <a:accent5>
        <a:srgbClr val="A97303"/>
      </a:accent5>
      <a:accent6>
        <a:srgbClr val="2C1C20"/>
      </a:accent6>
      <a:hlink>
        <a:srgbClr val="C83344"/>
      </a:hlink>
      <a:folHlink>
        <a:srgbClr val="954F72"/>
      </a:folHlink>
    </a:clrScheme>
    <a:fontScheme name="ユーザー定義 1">
      <a:majorFont>
        <a:latin typeface="Arial Black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741</Words>
  <Application>Microsoft Office PowerPoint</Application>
  <PresentationFormat>画面に合わせる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Meiryo UI</vt:lpstr>
      <vt:lpstr>游ゴシック</vt:lpstr>
      <vt:lpstr>Arial</vt:lpstr>
      <vt:lpstr>Arial Black</vt:lpstr>
      <vt:lpstr>Office テーマ</vt:lpstr>
      <vt:lpstr>AY2021 Silicon Valley Internship Alternative Program</vt:lpstr>
      <vt:lpstr>Silicon Valley Alternative Program</vt:lpstr>
      <vt:lpstr>Second half（Two weeks） Silicon Valley Alternative Program </vt:lpstr>
      <vt:lpstr>Silicon Valley Alternative Program</vt:lpstr>
      <vt:lpstr>Silicon Valley Internship  Schedule</vt:lpstr>
      <vt:lpstr>Silicon Valley Internship Alternative Program</vt:lpstr>
      <vt:lpstr>Prepare application materials</vt:lpstr>
      <vt:lpstr>Questionnaire for the Briefing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hazuki-n</dc:creator>
  <cp:lastModifiedBy>chizu-ya</cp:lastModifiedBy>
  <cp:revision>132</cp:revision>
  <cp:lastPrinted>2021-05-12T00:34:12Z</cp:lastPrinted>
  <dcterms:created xsi:type="dcterms:W3CDTF">2021-02-19T01:52:12Z</dcterms:created>
  <dcterms:modified xsi:type="dcterms:W3CDTF">2021-05-24T06:30:41Z</dcterms:modified>
</cp:coreProperties>
</file>