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21396325" cy="30267275"/>
  <p:notesSz cx="20929600" cy="29819600"/>
  <p:defaultTextStyle>
    <a:defPPr>
      <a:defRPr lang="en-US"/>
    </a:defPPr>
    <a:lvl1pPr algn="l" rtl="0" fontAlgn="base">
      <a:spcBef>
        <a:spcPct val="0"/>
      </a:spcBef>
      <a:spcAft>
        <a:spcPct val="0"/>
      </a:spcAft>
      <a:defRPr sz="1500" kern="1200">
        <a:solidFill>
          <a:schemeClr val="tx1"/>
        </a:solidFill>
        <a:latin typeface="Century Gothic" pitchFamily="34" charset="0"/>
        <a:ea typeface="+mn-ea"/>
        <a:cs typeface="+mn-cs"/>
      </a:defRPr>
    </a:lvl1pPr>
    <a:lvl2pPr marL="457200" algn="l" rtl="0" fontAlgn="base">
      <a:spcBef>
        <a:spcPct val="0"/>
      </a:spcBef>
      <a:spcAft>
        <a:spcPct val="0"/>
      </a:spcAft>
      <a:defRPr sz="1500" kern="1200">
        <a:solidFill>
          <a:schemeClr val="tx1"/>
        </a:solidFill>
        <a:latin typeface="Century Gothic" pitchFamily="34" charset="0"/>
        <a:ea typeface="+mn-ea"/>
        <a:cs typeface="+mn-cs"/>
      </a:defRPr>
    </a:lvl2pPr>
    <a:lvl3pPr marL="914400" algn="l" rtl="0" fontAlgn="base">
      <a:spcBef>
        <a:spcPct val="0"/>
      </a:spcBef>
      <a:spcAft>
        <a:spcPct val="0"/>
      </a:spcAft>
      <a:defRPr sz="1500" kern="1200">
        <a:solidFill>
          <a:schemeClr val="tx1"/>
        </a:solidFill>
        <a:latin typeface="Century Gothic" pitchFamily="34" charset="0"/>
        <a:ea typeface="+mn-ea"/>
        <a:cs typeface="+mn-cs"/>
      </a:defRPr>
    </a:lvl3pPr>
    <a:lvl4pPr marL="1371600" algn="l" rtl="0" fontAlgn="base">
      <a:spcBef>
        <a:spcPct val="0"/>
      </a:spcBef>
      <a:spcAft>
        <a:spcPct val="0"/>
      </a:spcAft>
      <a:defRPr sz="1500" kern="1200">
        <a:solidFill>
          <a:schemeClr val="tx1"/>
        </a:solidFill>
        <a:latin typeface="Century Gothic" pitchFamily="34" charset="0"/>
        <a:ea typeface="+mn-ea"/>
        <a:cs typeface="+mn-cs"/>
      </a:defRPr>
    </a:lvl4pPr>
    <a:lvl5pPr marL="1828800" algn="l" rtl="0" fontAlgn="base">
      <a:spcBef>
        <a:spcPct val="0"/>
      </a:spcBef>
      <a:spcAft>
        <a:spcPct val="0"/>
      </a:spcAft>
      <a:defRPr sz="1500" kern="1200">
        <a:solidFill>
          <a:schemeClr val="tx1"/>
        </a:solidFill>
        <a:latin typeface="Century Gothic" pitchFamily="34" charset="0"/>
        <a:ea typeface="+mn-ea"/>
        <a:cs typeface="+mn-cs"/>
      </a:defRPr>
    </a:lvl5pPr>
    <a:lvl6pPr marL="2286000" algn="l" defTabSz="914400" rtl="0" eaLnBrk="1" latinLnBrk="0" hangingPunct="1">
      <a:defRPr sz="1500" kern="1200">
        <a:solidFill>
          <a:schemeClr val="tx1"/>
        </a:solidFill>
        <a:latin typeface="Century Gothic" pitchFamily="34" charset="0"/>
        <a:ea typeface="+mn-ea"/>
        <a:cs typeface="+mn-cs"/>
      </a:defRPr>
    </a:lvl6pPr>
    <a:lvl7pPr marL="2743200" algn="l" defTabSz="914400" rtl="0" eaLnBrk="1" latinLnBrk="0" hangingPunct="1">
      <a:defRPr sz="1500" kern="1200">
        <a:solidFill>
          <a:schemeClr val="tx1"/>
        </a:solidFill>
        <a:latin typeface="Century Gothic" pitchFamily="34" charset="0"/>
        <a:ea typeface="+mn-ea"/>
        <a:cs typeface="+mn-cs"/>
      </a:defRPr>
    </a:lvl7pPr>
    <a:lvl8pPr marL="3200400" algn="l" defTabSz="914400" rtl="0" eaLnBrk="1" latinLnBrk="0" hangingPunct="1">
      <a:defRPr sz="1500" kern="1200">
        <a:solidFill>
          <a:schemeClr val="tx1"/>
        </a:solidFill>
        <a:latin typeface="Century Gothic" pitchFamily="34" charset="0"/>
        <a:ea typeface="+mn-ea"/>
        <a:cs typeface="+mn-cs"/>
      </a:defRPr>
    </a:lvl8pPr>
    <a:lvl9pPr marL="3657600" algn="l" defTabSz="914400" rtl="0" eaLnBrk="1" latinLnBrk="0" hangingPunct="1">
      <a:defRPr sz="1500"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53B5D"/>
    <a:srgbClr val="626000"/>
    <a:srgbClr val="935211"/>
    <a:srgbClr val="82470C"/>
    <a:srgbClr val="009999"/>
    <a:srgbClr val="FF0000"/>
    <a:srgbClr val="FEFA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9029" autoAdjust="0"/>
  </p:normalViewPr>
  <p:slideViewPr>
    <p:cSldViewPr>
      <p:cViewPr>
        <p:scale>
          <a:sx n="41" d="100"/>
          <a:sy n="41" d="100"/>
        </p:scale>
        <p:origin x="-824" y="-80"/>
      </p:cViewPr>
      <p:guideLst>
        <p:guide orient="horz" pos="529"/>
        <p:guide orient="horz" pos="2825"/>
        <p:guide orient="horz" pos="4237"/>
        <p:guide orient="horz" pos="18404"/>
        <p:guide pos="240"/>
        <p:guide pos="3289"/>
        <p:guide pos="3550"/>
        <p:guide pos="6639"/>
        <p:guide pos="6859"/>
        <p:guide pos="9948"/>
        <p:guide pos="10189"/>
        <p:guide pos="132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9069388" cy="1490663"/>
          </a:xfrm>
          <a:prstGeom prst="rect">
            <a:avLst/>
          </a:prstGeom>
          <a:noFill/>
          <a:ln w="9525">
            <a:noFill/>
            <a:miter lim="800000"/>
            <a:headEnd/>
            <a:tailEnd/>
          </a:ln>
        </p:spPr>
        <p:txBody>
          <a:bodyPr vert="horz" wrap="square" lIns="285238" tIns="142619" rIns="285238" bIns="142619" numCol="1" anchor="t" anchorCtr="0" compatLnSpc="1">
            <a:prstTxWarp prst="textNoShape">
              <a:avLst/>
            </a:prstTxWarp>
          </a:bodyPr>
          <a:lstStyle>
            <a:lvl1pPr defTabSz="2852738">
              <a:defRPr sz="3700">
                <a:latin typeface="Times New Roman" pitchFamily="18" charset="0"/>
              </a:defRPr>
            </a:lvl1pPr>
          </a:lstStyle>
          <a:p>
            <a:endParaRPr lang="en-US" altLang="ja-JP" dirty="0"/>
          </a:p>
        </p:txBody>
      </p:sp>
      <p:sp>
        <p:nvSpPr>
          <p:cNvPr id="4099" name="Rectangle 1027"/>
          <p:cNvSpPr>
            <a:spLocks noGrp="1" noChangeArrowheads="1"/>
          </p:cNvSpPr>
          <p:nvPr>
            <p:ph type="dt" sz="quarter" idx="1"/>
          </p:nvPr>
        </p:nvSpPr>
        <p:spPr bwMode="auto">
          <a:xfrm>
            <a:off x="11860213" y="0"/>
            <a:ext cx="9069387" cy="1490663"/>
          </a:xfrm>
          <a:prstGeom prst="rect">
            <a:avLst/>
          </a:prstGeom>
          <a:noFill/>
          <a:ln w="9525">
            <a:noFill/>
            <a:miter lim="800000"/>
            <a:headEnd/>
            <a:tailEnd/>
          </a:ln>
        </p:spPr>
        <p:txBody>
          <a:bodyPr vert="horz" wrap="square" lIns="285238" tIns="142619" rIns="285238" bIns="142619" numCol="1" anchor="t" anchorCtr="0" compatLnSpc="1">
            <a:prstTxWarp prst="textNoShape">
              <a:avLst/>
            </a:prstTxWarp>
          </a:bodyPr>
          <a:lstStyle>
            <a:lvl1pPr algn="r" defTabSz="2852738">
              <a:defRPr sz="3700">
                <a:latin typeface="Times New Roman" pitchFamily="18" charset="0"/>
              </a:defRPr>
            </a:lvl1pPr>
          </a:lstStyle>
          <a:p>
            <a:endParaRPr lang="en-US" altLang="ja-JP" dirty="0"/>
          </a:p>
        </p:txBody>
      </p:sp>
      <p:sp>
        <p:nvSpPr>
          <p:cNvPr id="4100" name="Rectangle 1028"/>
          <p:cNvSpPr>
            <a:spLocks noGrp="1" noChangeArrowheads="1"/>
          </p:cNvSpPr>
          <p:nvPr>
            <p:ph type="ftr" sz="quarter" idx="2"/>
          </p:nvPr>
        </p:nvSpPr>
        <p:spPr bwMode="auto">
          <a:xfrm>
            <a:off x="0" y="28328938"/>
            <a:ext cx="9069388" cy="1490662"/>
          </a:xfrm>
          <a:prstGeom prst="rect">
            <a:avLst/>
          </a:prstGeom>
          <a:noFill/>
          <a:ln w="9525">
            <a:noFill/>
            <a:miter lim="800000"/>
            <a:headEnd/>
            <a:tailEnd/>
          </a:ln>
        </p:spPr>
        <p:txBody>
          <a:bodyPr vert="horz" wrap="square" lIns="285238" tIns="142619" rIns="285238" bIns="142619" numCol="1" anchor="b" anchorCtr="0" compatLnSpc="1">
            <a:prstTxWarp prst="textNoShape">
              <a:avLst/>
            </a:prstTxWarp>
          </a:bodyPr>
          <a:lstStyle>
            <a:lvl1pPr defTabSz="2852738">
              <a:defRPr sz="3700">
                <a:latin typeface="Times New Roman" pitchFamily="18" charset="0"/>
              </a:defRPr>
            </a:lvl1pPr>
          </a:lstStyle>
          <a:p>
            <a:endParaRPr lang="en-US" altLang="ja-JP" dirty="0"/>
          </a:p>
        </p:txBody>
      </p:sp>
      <p:sp>
        <p:nvSpPr>
          <p:cNvPr id="4101" name="Rectangle 1029"/>
          <p:cNvSpPr>
            <a:spLocks noGrp="1" noChangeArrowheads="1"/>
          </p:cNvSpPr>
          <p:nvPr>
            <p:ph type="sldNum" sz="quarter" idx="3"/>
          </p:nvPr>
        </p:nvSpPr>
        <p:spPr bwMode="auto">
          <a:xfrm>
            <a:off x="11860213" y="28328938"/>
            <a:ext cx="9069387" cy="1490662"/>
          </a:xfrm>
          <a:prstGeom prst="rect">
            <a:avLst/>
          </a:prstGeom>
          <a:noFill/>
          <a:ln w="9525">
            <a:noFill/>
            <a:miter lim="800000"/>
            <a:headEnd/>
            <a:tailEnd/>
          </a:ln>
        </p:spPr>
        <p:txBody>
          <a:bodyPr vert="horz" wrap="square" lIns="285238" tIns="142619" rIns="285238" bIns="142619" numCol="1" anchor="b" anchorCtr="0" compatLnSpc="1">
            <a:prstTxWarp prst="textNoShape">
              <a:avLst/>
            </a:prstTxWarp>
          </a:bodyPr>
          <a:lstStyle>
            <a:lvl1pPr algn="r" defTabSz="2852738">
              <a:defRPr sz="3700">
                <a:latin typeface="Times New Roman" pitchFamily="18" charset="0"/>
              </a:defRPr>
            </a:lvl1pPr>
          </a:lstStyle>
          <a:p>
            <a:fld id="{4C0E2938-956B-422A-B0D8-71CEAE4C3061}" type="slidenum">
              <a:rPr lang="ja-JP" altLang="en-US"/>
              <a:pPr/>
              <a:t>‹#›</a:t>
            </a:fld>
            <a:endParaRPr lang="en-US" altLang="ja-JP" dirty="0"/>
          </a:p>
        </p:txBody>
      </p:sp>
    </p:spTree>
    <p:extLst>
      <p:ext uri="{BB962C8B-B14F-4D97-AF65-F5344CB8AC3E}">
        <p14:creationId xmlns:p14="http://schemas.microsoft.com/office/powerpoint/2010/main" val="3410641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9069388" cy="1490663"/>
          </a:xfrm>
          <a:prstGeom prst="rect">
            <a:avLst/>
          </a:prstGeom>
          <a:noFill/>
          <a:ln w="9525">
            <a:noFill/>
            <a:miter lim="800000"/>
            <a:headEnd/>
            <a:tailEnd/>
          </a:ln>
        </p:spPr>
        <p:txBody>
          <a:bodyPr vert="horz" wrap="square" lIns="285238" tIns="142619" rIns="285238" bIns="142619" numCol="1" anchor="t" anchorCtr="0" compatLnSpc="1">
            <a:prstTxWarp prst="textNoShape">
              <a:avLst/>
            </a:prstTxWarp>
          </a:bodyPr>
          <a:lstStyle>
            <a:lvl1pPr defTabSz="2852738">
              <a:defRPr sz="3700">
                <a:latin typeface="Times New Roman" pitchFamily="18" charset="0"/>
              </a:defRPr>
            </a:lvl1pPr>
          </a:lstStyle>
          <a:p>
            <a:endParaRPr lang="en-US" altLang="ja-JP" dirty="0"/>
          </a:p>
        </p:txBody>
      </p:sp>
      <p:sp>
        <p:nvSpPr>
          <p:cNvPr id="5123" name="Rectangle 3"/>
          <p:cNvSpPr>
            <a:spLocks noGrp="1" noChangeArrowheads="1"/>
          </p:cNvSpPr>
          <p:nvPr>
            <p:ph type="dt" idx="1"/>
          </p:nvPr>
        </p:nvSpPr>
        <p:spPr bwMode="auto">
          <a:xfrm>
            <a:off x="11855450" y="0"/>
            <a:ext cx="9069388" cy="1490663"/>
          </a:xfrm>
          <a:prstGeom prst="rect">
            <a:avLst/>
          </a:prstGeom>
          <a:noFill/>
          <a:ln w="9525">
            <a:noFill/>
            <a:miter lim="800000"/>
            <a:headEnd/>
            <a:tailEnd/>
          </a:ln>
        </p:spPr>
        <p:txBody>
          <a:bodyPr vert="horz" wrap="square" lIns="285238" tIns="142619" rIns="285238" bIns="142619" numCol="1" anchor="t" anchorCtr="0" compatLnSpc="1">
            <a:prstTxWarp prst="textNoShape">
              <a:avLst/>
            </a:prstTxWarp>
          </a:bodyPr>
          <a:lstStyle>
            <a:lvl1pPr algn="r" defTabSz="2852738">
              <a:defRPr sz="3700">
                <a:latin typeface="Times New Roman" pitchFamily="18" charset="0"/>
              </a:defRPr>
            </a:lvl1pPr>
          </a:lstStyle>
          <a:p>
            <a:endParaRPr lang="en-US" altLang="ja-JP" dirty="0"/>
          </a:p>
        </p:txBody>
      </p:sp>
      <p:sp>
        <p:nvSpPr>
          <p:cNvPr id="3076" name="Rectangle 4"/>
          <p:cNvSpPr>
            <a:spLocks noGrp="1" noRot="1" noChangeAspect="1" noChangeArrowheads="1" noTextEdit="1"/>
          </p:cNvSpPr>
          <p:nvPr>
            <p:ph type="sldImg" idx="2"/>
          </p:nvPr>
        </p:nvSpPr>
        <p:spPr bwMode="auto">
          <a:xfrm>
            <a:off x="6513513" y="2236788"/>
            <a:ext cx="7904162" cy="111823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2093913" y="14163675"/>
            <a:ext cx="16741775" cy="13419138"/>
          </a:xfrm>
          <a:prstGeom prst="rect">
            <a:avLst/>
          </a:prstGeom>
          <a:noFill/>
          <a:ln w="9525">
            <a:noFill/>
            <a:miter lim="800000"/>
            <a:headEnd/>
            <a:tailEnd/>
          </a:ln>
        </p:spPr>
        <p:txBody>
          <a:bodyPr vert="horz" wrap="square" lIns="285238" tIns="142619" rIns="285238" bIns="142619"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5126" name="Rectangle 6"/>
          <p:cNvSpPr>
            <a:spLocks noGrp="1" noChangeArrowheads="1"/>
          </p:cNvSpPr>
          <p:nvPr>
            <p:ph type="ftr" sz="quarter" idx="4"/>
          </p:nvPr>
        </p:nvSpPr>
        <p:spPr bwMode="auto">
          <a:xfrm>
            <a:off x="0" y="28324175"/>
            <a:ext cx="9069388" cy="1490663"/>
          </a:xfrm>
          <a:prstGeom prst="rect">
            <a:avLst/>
          </a:prstGeom>
          <a:noFill/>
          <a:ln w="9525">
            <a:noFill/>
            <a:miter lim="800000"/>
            <a:headEnd/>
            <a:tailEnd/>
          </a:ln>
        </p:spPr>
        <p:txBody>
          <a:bodyPr vert="horz" wrap="square" lIns="285238" tIns="142619" rIns="285238" bIns="142619" numCol="1" anchor="b" anchorCtr="0" compatLnSpc="1">
            <a:prstTxWarp prst="textNoShape">
              <a:avLst/>
            </a:prstTxWarp>
          </a:bodyPr>
          <a:lstStyle>
            <a:lvl1pPr defTabSz="2852738">
              <a:defRPr sz="3700">
                <a:latin typeface="Times New Roman" pitchFamily="18" charset="0"/>
              </a:defRPr>
            </a:lvl1pPr>
          </a:lstStyle>
          <a:p>
            <a:endParaRPr lang="en-US" altLang="ja-JP" dirty="0"/>
          </a:p>
        </p:txBody>
      </p:sp>
      <p:sp>
        <p:nvSpPr>
          <p:cNvPr id="5127" name="Rectangle 7"/>
          <p:cNvSpPr>
            <a:spLocks noGrp="1" noChangeArrowheads="1"/>
          </p:cNvSpPr>
          <p:nvPr>
            <p:ph type="sldNum" sz="quarter" idx="5"/>
          </p:nvPr>
        </p:nvSpPr>
        <p:spPr bwMode="auto">
          <a:xfrm>
            <a:off x="11855450" y="28324175"/>
            <a:ext cx="9069388" cy="1490663"/>
          </a:xfrm>
          <a:prstGeom prst="rect">
            <a:avLst/>
          </a:prstGeom>
          <a:noFill/>
          <a:ln w="9525">
            <a:noFill/>
            <a:miter lim="800000"/>
            <a:headEnd/>
            <a:tailEnd/>
          </a:ln>
        </p:spPr>
        <p:txBody>
          <a:bodyPr vert="horz" wrap="square" lIns="285238" tIns="142619" rIns="285238" bIns="142619" numCol="1" anchor="b" anchorCtr="0" compatLnSpc="1">
            <a:prstTxWarp prst="textNoShape">
              <a:avLst/>
            </a:prstTxWarp>
          </a:bodyPr>
          <a:lstStyle>
            <a:lvl1pPr algn="r" defTabSz="2852738">
              <a:defRPr sz="3700">
                <a:latin typeface="Times New Roman" pitchFamily="18" charset="0"/>
              </a:defRPr>
            </a:lvl1pPr>
          </a:lstStyle>
          <a:p>
            <a:fld id="{EA353E22-E875-42E1-A6C8-99B033D79E85}" type="slidenum">
              <a:rPr lang="ja-JP" altLang="en-US"/>
              <a:pPr/>
              <a:t>‹#›</a:t>
            </a:fld>
            <a:endParaRPr lang="en-US" altLang="ja-JP" dirty="0"/>
          </a:p>
        </p:txBody>
      </p:sp>
    </p:spTree>
    <p:extLst>
      <p:ext uri="{BB962C8B-B14F-4D97-AF65-F5344CB8AC3E}">
        <p14:creationId xmlns:p14="http://schemas.microsoft.com/office/powerpoint/2010/main" val="2619719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fld id="{ECA6F96D-EB82-406C-8334-2766BB116DD4}" type="slidenum">
              <a:rPr lang="ja-JP" altLang="en-US"/>
              <a:pPr/>
              <a:t>1</a:t>
            </a:fld>
            <a:endParaRPr lang="en-US" altLang="ja-JP"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p:txBody>
          <a:bodyPr/>
          <a:lstStyle/>
          <a:p>
            <a:pPr eaLnBrk="1" hangingPunct="1"/>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604963" y="9402763"/>
            <a:ext cx="18186400" cy="6488112"/>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3209925" y="17151350"/>
            <a:ext cx="14976475" cy="7734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en-US" altLang="ja-JP" dirty="0"/>
          </a:p>
        </p:txBody>
      </p:sp>
      <p:sp>
        <p:nvSpPr>
          <p:cNvPr id="5" name="Rectangle 5"/>
          <p:cNvSpPr>
            <a:spLocks noGrp="1" noChangeArrowheads="1"/>
          </p:cNvSpPr>
          <p:nvPr>
            <p:ph type="ftr" sz="quarter" idx="11"/>
          </p:nvPr>
        </p:nvSpPr>
        <p:spPr>
          <a:ln/>
        </p:spPr>
        <p:txBody>
          <a:bodyPr/>
          <a:lstStyle>
            <a:lvl1pPr>
              <a:defRPr/>
            </a:lvl1pPr>
          </a:lstStyle>
          <a:p>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fld id="{F279C093-7B6D-4A62-A722-910E2C4F12B6}" type="slidenum">
              <a:rPr lang="ja-JP" altLang="en-US"/>
              <a:pPr/>
              <a:t>‹#›</a:t>
            </a:fld>
            <a:endParaRPr lang="en-US" altLang="ja-JP"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en-US" altLang="ja-JP" dirty="0"/>
          </a:p>
        </p:txBody>
      </p:sp>
      <p:sp>
        <p:nvSpPr>
          <p:cNvPr id="5" name="Rectangle 5"/>
          <p:cNvSpPr>
            <a:spLocks noGrp="1" noChangeArrowheads="1"/>
          </p:cNvSpPr>
          <p:nvPr>
            <p:ph type="ftr" sz="quarter" idx="11"/>
          </p:nvPr>
        </p:nvSpPr>
        <p:spPr>
          <a:ln/>
        </p:spPr>
        <p:txBody>
          <a:bodyPr/>
          <a:lstStyle>
            <a:lvl1pPr>
              <a:defRPr/>
            </a:lvl1pPr>
          </a:lstStyle>
          <a:p>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fld id="{37BF0990-44B0-41E6-ABB5-1CFA27D5D9C8}" type="slidenum">
              <a:rPr lang="ja-JP" altLang="en-US"/>
              <a:pPr/>
              <a:t>‹#›</a:t>
            </a:fld>
            <a:endParaRPr lang="en-US" altLang="ja-JP"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244763" y="2690813"/>
            <a:ext cx="4546600" cy="2421255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604963" y="2690813"/>
            <a:ext cx="13487400" cy="2421255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en-US" altLang="ja-JP" dirty="0"/>
          </a:p>
        </p:txBody>
      </p:sp>
      <p:sp>
        <p:nvSpPr>
          <p:cNvPr id="5" name="Rectangle 5"/>
          <p:cNvSpPr>
            <a:spLocks noGrp="1" noChangeArrowheads="1"/>
          </p:cNvSpPr>
          <p:nvPr>
            <p:ph type="ftr" sz="quarter" idx="11"/>
          </p:nvPr>
        </p:nvSpPr>
        <p:spPr>
          <a:ln/>
        </p:spPr>
        <p:txBody>
          <a:bodyPr/>
          <a:lstStyle>
            <a:lvl1pPr>
              <a:defRPr/>
            </a:lvl1pPr>
          </a:lstStyle>
          <a:p>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fld id="{4F0A6DA7-6F3B-4F12-9142-7B34FF52115A}" type="slidenum">
              <a:rPr lang="ja-JP" altLang="en-US"/>
              <a:pPr/>
              <a:t>‹#›</a:t>
            </a:fld>
            <a:endParaRPr lang="en-US" altLang="ja-JP"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endParaRPr lang="en-US" altLang="ja-JP" dirty="0"/>
          </a:p>
        </p:txBody>
      </p:sp>
      <p:sp>
        <p:nvSpPr>
          <p:cNvPr id="5" name="Rectangle 5"/>
          <p:cNvSpPr>
            <a:spLocks noGrp="1" noChangeArrowheads="1"/>
          </p:cNvSpPr>
          <p:nvPr>
            <p:ph type="ftr" sz="quarter" idx="11"/>
          </p:nvPr>
        </p:nvSpPr>
        <p:spPr>
          <a:ln/>
        </p:spPr>
        <p:txBody>
          <a:bodyPr/>
          <a:lstStyle>
            <a:lvl1pPr>
              <a:defRPr/>
            </a:lvl1pPr>
          </a:lstStyle>
          <a:p>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fld id="{35EAD49A-DF6B-4C8F-9EC3-C764B145BF82}" type="slidenum">
              <a:rPr lang="ja-JP" altLang="en-US"/>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690688" y="19450050"/>
            <a:ext cx="18186400" cy="60102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1690688" y="12828588"/>
            <a:ext cx="18186400" cy="66214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endParaRPr lang="en-US" altLang="ja-JP" dirty="0"/>
          </a:p>
        </p:txBody>
      </p:sp>
      <p:sp>
        <p:nvSpPr>
          <p:cNvPr id="5" name="Rectangle 5"/>
          <p:cNvSpPr>
            <a:spLocks noGrp="1" noChangeArrowheads="1"/>
          </p:cNvSpPr>
          <p:nvPr>
            <p:ph type="ftr" sz="quarter" idx="11"/>
          </p:nvPr>
        </p:nvSpPr>
        <p:spPr>
          <a:ln/>
        </p:spPr>
        <p:txBody>
          <a:bodyPr/>
          <a:lstStyle>
            <a:lvl1pPr>
              <a:defRPr/>
            </a:lvl1pPr>
          </a:lstStyle>
          <a:p>
            <a:endParaRPr lang="en-US" altLang="ja-JP" dirty="0"/>
          </a:p>
        </p:txBody>
      </p:sp>
      <p:sp>
        <p:nvSpPr>
          <p:cNvPr id="6" name="Rectangle 6"/>
          <p:cNvSpPr>
            <a:spLocks noGrp="1" noChangeArrowheads="1"/>
          </p:cNvSpPr>
          <p:nvPr>
            <p:ph type="sldNum" sz="quarter" idx="12"/>
          </p:nvPr>
        </p:nvSpPr>
        <p:spPr>
          <a:ln/>
        </p:spPr>
        <p:txBody>
          <a:bodyPr/>
          <a:lstStyle>
            <a:lvl1pPr>
              <a:defRPr/>
            </a:lvl1pPr>
          </a:lstStyle>
          <a:p>
            <a:fld id="{DD95979E-DB63-4FC9-8027-81B63AF63995}" type="slidenum">
              <a:rPr lang="ja-JP" altLang="en-US"/>
              <a:pPr/>
              <a:t>‹#›</a:t>
            </a:fld>
            <a:endParaRPr lang="en-US" altLang="ja-JP"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604963" y="8742363"/>
            <a:ext cx="9017000" cy="1816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10774363" y="8742363"/>
            <a:ext cx="9017000" cy="1816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endParaRPr lang="en-US" altLang="ja-JP" dirty="0"/>
          </a:p>
        </p:txBody>
      </p:sp>
      <p:sp>
        <p:nvSpPr>
          <p:cNvPr id="6" name="Rectangle 5"/>
          <p:cNvSpPr>
            <a:spLocks noGrp="1" noChangeArrowheads="1"/>
          </p:cNvSpPr>
          <p:nvPr>
            <p:ph type="ftr" sz="quarter" idx="11"/>
          </p:nvPr>
        </p:nvSpPr>
        <p:spPr>
          <a:ln/>
        </p:spPr>
        <p:txBody>
          <a:bodyPr/>
          <a:lstStyle>
            <a:lvl1pPr>
              <a:defRPr/>
            </a:lvl1pPr>
          </a:lstStyle>
          <a:p>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fld id="{368700E6-151D-4501-9807-0DCF859B2BDE}" type="slidenum">
              <a:rPr lang="ja-JP" altLang="en-US"/>
              <a:pPr/>
              <a:t>‹#›</a:t>
            </a:fld>
            <a:endParaRPr lang="en-US" altLang="ja-JP"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1069975" y="1212850"/>
            <a:ext cx="19256375" cy="5043488"/>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1069975" y="6775450"/>
            <a:ext cx="9453563" cy="2822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1069975" y="9598025"/>
            <a:ext cx="9453563" cy="17438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10869613" y="6775450"/>
            <a:ext cx="9456737" cy="2822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10869613" y="9598025"/>
            <a:ext cx="9456737" cy="174386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endParaRPr lang="en-US" altLang="ja-JP" dirty="0"/>
          </a:p>
        </p:txBody>
      </p:sp>
      <p:sp>
        <p:nvSpPr>
          <p:cNvPr id="8" name="Rectangle 5"/>
          <p:cNvSpPr>
            <a:spLocks noGrp="1" noChangeArrowheads="1"/>
          </p:cNvSpPr>
          <p:nvPr>
            <p:ph type="ftr" sz="quarter" idx="11"/>
          </p:nvPr>
        </p:nvSpPr>
        <p:spPr>
          <a:ln/>
        </p:spPr>
        <p:txBody>
          <a:bodyPr/>
          <a:lstStyle>
            <a:lvl1pPr>
              <a:defRPr/>
            </a:lvl1pPr>
          </a:lstStyle>
          <a:p>
            <a:endParaRPr lang="en-US" altLang="ja-JP" dirty="0"/>
          </a:p>
        </p:txBody>
      </p:sp>
      <p:sp>
        <p:nvSpPr>
          <p:cNvPr id="9" name="Rectangle 6"/>
          <p:cNvSpPr>
            <a:spLocks noGrp="1" noChangeArrowheads="1"/>
          </p:cNvSpPr>
          <p:nvPr>
            <p:ph type="sldNum" sz="quarter" idx="12"/>
          </p:nvPr>
        </p:nvSpPr>
        <p:spPr>
          <a:ln/>
        </p:spPr>
        <p:txBody>
          <a:bodyPr/>
          <a:lstStyle>
            <a:lvl1pPr>
              <a:defRPr/>
            </a:lvl1pPr>
          </a:lstStyle>
          <a:p>
            <a:fld id="{6DB7CCDD-90BD-49F5-B9FF-8AD882681DE8}" type="slidenum">
              <a:rPr lang="ja-JP" altLang="en-US"/>
              <a:pPr/>
              <a:t>‹#›</a:t>
            </a:fld>
            <a:endParaRPr lang="en-US" altLang="ja-JP"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endParaRPr lang="en-US" altLang="ja-JP" dirty="0"/>
          </a:p>
        </p:txBody>
      </p:sp>
      <p:sp>
        <p:nvSpPr>
          <p:cNvPr id="4" name="Rectangle 5"/>
          <p:cNvSpPr>
            <a:spLocks noGrp="1" noChangeArrowheads="1"/>
          </p:cNvSpPr>
          <p:nvPr>
            <p:ph type="ftr" sz="quarter" idx="11"/>
          </p:nvPr>
        </p:nvSpPr>
        <p:spPr>
          <a:ln/>
        </p:spPr>
        <p:txBody>
          <a:bodyPr/>
          <a:lstStyle>
            <a:lvl1pPr>
              <a:defRPr/>
            </a:lvl1pPr>
          </a:lstStyle>
          <a:p>
            <a:endParaRPr lang="en-US" altLang="ja-JP" dirty="0"/>
          </a:p>
        </p:txBody>
      </p:sp>
      <p:sp>
        <p:nvSpPr>
          <p:cNvPr id="5" name="Rectangle 6"/>
          <p:cNvSpPr>
            <a:spLocks noGrp="1" noChangeArrowheads="1"/>
          </p:cNvSpPr>
          <p:nvPr>
            <p:ph type="sldNum" sz="quarter" idx="12"/>
          </p:nvPr>
        </p:nvSpPr>
        <p:spPr>
          <a:ln/>
        </p:spPr>
        <p:txBody>
          <a:bodyPr/>
          <a:lstStyle>
            <a:lvl1pPr>
              <a:defRPr/>
            </a:lvl1pPr>
          </a:lstStyle>
          <a:p>
            <a:fld id="{2691C598-5B22-4C53-862A-E0B3DFA6FD1A}" type="slidenum">
              <a:rPr lang="ja-JP" altLang="en-US"/>
              <a:pPr/>
              <a:t>‹#›</a:t>
            </a:fld>
            <a:endParaRPr lang="en-US" altLang="ja-JP"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ja-JP" dirty="0"/>
          </a:p>
        </p:txBody>
      </p:sp>
      <p:sp>
        <p:nvSpPr>
          <p:cNvPr id="3" name="Rectangle 5"/>
          <p:cNvSpPr>
            <a:spLocks noGrp="1" noChangeArrowheads="1"/>
          </p:cNvSpPr>
          <p:nvPr>
            <p:ph type="ftr" sz="quarter" idx="11"/>
          </p:nvPr>
        </p:nvSpPr>
        <p:spPr>
          <a:ln/>
        </p:spPr>
        <p:txBody>
          <a:bodyPr/>
          <a:lstStyle>
            <a:lvl1pPr>
              <a:defRPr/>
            </a:lvl1pPr>
          </a:lstStyle>
          <a:p>
            <a:endParaRPr lang="en-US" altLang="ja-JP" dirty="0"/>
          </a:p>
        </p:txBody>
      </p:sp>
      <p:sp>
        <p:nvSpPr>
          <p:cNvPr id="4" name="Rectangle 6"/>
          <p:cNvSpPr>
            <a:spLocks noGrp="1" noChangeArrowheads="1"/>
          </p:cNvSpPr>
          <p:nvPr>
            <p:ph type="sldNum" sz="quarter" idx="12"/>
          </p:nvPr>
        </p:nvSpPr>
        <p:spPr>
          <a:ln/>
        </p:spPr>
        <p:txBody>
          <a:bodyPr/>
          <a:lstStyle>
            <a:lvl1pPr>
              <a:defRPr/>
            </a:lvl1pPr>
          </a:lstStyle>
          <a:p>
            <a:fld id="{5AAC21C9-EB70-4AB4-8AB8-88561436BCF4}" type="slidenum">
              <a:rPr lang="ja-JP" altLang="en-US"/>
              <a:pPr/>
              <a:t>‹#›</a:t>
            </a:fld>
            <a:endParaRPr lang="en-US" altLang="ja-JP"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069975" y="1204913"/>
            <a:ext cx="7038975" cy="5129212"/>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8366125" y="1204913"/>
            <a:ext cx="11960225" cy="25831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1069975" y="6334125"/>
            <a:ext cx="7038975" cy="207025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p>
        </p:txBody>
      </p:sp>
      <p:sp>
        <p:nvSpPr>
          <p:cNvPr id="6" name="Rectangle 5"/>
          <p:cNvSpPr>
            <a:spLocks noGrp="1" noChangeArrowheads="1"/>
          </p:cNvSpPr>
          <p:nvPr>
            <p:ph type="ftr" sz="quarter" idx="11"/>
          </p:nvPr>
        </p:nvSpPr>
        <p:spPr>
          <a:ln/>
        </p:spPr>
        <p:txBody>
          <a:bodyPr/>
          <a:lstStyle>
            <a:lvl1pPr>
              <a:defRPr/>
            </a:lvl1pPr>
          </a:lstStyle>
          <a:p>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fld id="{CBDA8450-50C9-487B-982A-BCBA50546B10}" type="slidenum">
              <a:rPr lang="ja-JP" altLang="en-US"/>
              <a:pPr/>
              <a:t>‹#›</a:t>
            </a:fld>
            <a:endParaRPr lang="en-US" altLang="ja-JP"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194175" y="21186775"/>
            <a:ext cx="12838113" cy="2501900"/>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4194175" y="2705100"/>
            <a:ext cx="12838113" cy="181594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smtClean="0"/>
          </a:p>
        </p:txBody>
      </p:sp>
      <p:sp>
        <p:nvSpPr>
          <p:cNvPr id="4" name="テキスト プレースホルダ 3"/>
          <p:cNvSpPr>
            <a:spLocks noGrp="1"/>
          </p:cNvSpPr>
          <p:nvPr>
            <p:ph type="body" sz="half" idx="2"/>
          </p:nvPr>
        </p:nvSpPr>
        <p:spPr>
          <a:xfrm>
            <a:off x="4194175" y="23688675"/>
            <a:ext cx="12838113" cy="35512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endParaRPr lang="en-US" altLang="ja-JP" dirty="0"/>
          </a:p>
        </p:txBody>
      </p:sp>
      <p:sp>
        <p:nvSpPr>
          <p:cNvPr id="6" name="Rectangle 5"/>
          <p:cNvSpPr>
            <a:spLocks noGrp="1" noChangeArrowheads="1"/>
          </p:cNvSpPr>
          <p:nvPr>
            <p:ph type="ftr" sz="quarter" idx="11"/>
          </p:nvPr>
        </p:nvSpPr>
        <p:spPr>
          <a:ln/>
        </p:spPr>
        <p:txBody>
          <a:bodyPr/>
          <a:lstStyle>
            <a:lvl1pPr>
              <a:defRPr/>
            </a:lvl1pPr>
          </a:lstStyle>
          <a:p>
            <a:endParaRPr lang="en-US" altLang="ja-JP" dirty="0"/>
          </a:p>
        </p:txBody>
      </p:sp>
      <p:sp>
        <p:nvSpPr>
          <p:cNvPr id="7" name="Rectangle 6"/>
          <p:cNvSpPr>
            <a:spLocks noGrp="1" noChangeArrowheads="1"/>
          </p:cNvSpPr>
          <p:nvPr>
            <p:ph type="sldNum" sz="quarter" idx="12"/>
          </p:nvPr>
        </p:nvSpPr>
        <p:spPr>
          <a:ln/>
        </p:spPr>
        <p:txBody>
          <a:bodyPr/>
          <a:lstStyle>
            <a:lvl1pPr>
              <a:defRPr/>
            </a:lvl1pPr>
          </a:lstStyle>
          <a:p>
            <a:fld id="{6EA6C72B-B824-4C6E-AF4B-6BB432244453}" type="slidenum">
              <a:rPr lang="ja-JP" altLang="en-US"/>
              <a:pPr/>
              <a:t>‹#›</a:t>
            </a:fld>
            <a:endParaRPr lang="en-US" altLang="ja-JP"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04963" y="2690813"/>
            <a:ext cx="18186400" cy="5043487"/>
          </a:xfrm>
          <a:prstGeom prst="rect">
            <a:avLst/>
          </a:prstGeom>
          <a:noFill/>
          <a:ln w="9525">
            <a:noFill/>
            <a:miter lim="800000"/>
            <a:headEnd/>
            <a:tailEnd/>
          </a:ln>
        </p:spPr>
        <p:txBody>
          <a:bodyPr vert="horz" wrap="square" lIns="295203" tIns="147602" rIns="295203" bIns="147602" numCol="1" anchor="ctr" anchorCtr="0" compatLnSpc="1">
            <a:prstTxWarp prst="textNoShape">
              <a:avLst/>
            </a:prstTxWarp>
          </a:bodyPr>
          <a:lstStyle/>
          <a:p>
            <a:pPr lvl="0"/>
            <a:r>
              <a:rPr lang="en-US" altLang="ja-JP" smtClean="0"/>
              <a:t>Click to edit Master title style</a:t>
            </a:r>
          </a:p>
        </p:txBody>
      </p:sp>
      <p:sp>
        <p:nvSpPr>
          <p:cNvPr id="2051" name="Rectangle 3"/>
          <p:cNvSpPr>
            <a:spLocks noGrp="1" noChangeArrowheads="1"/>
          </p:cNvSpPr>
          <p:nvPr>
            <p:ph type="body" idx="1"/>
          </p:nvPr>
        </p:nvSpPr>
        <p:spPr bwMode="auto">
          <a:xfrm>
            <a:off x="1604963" y="8742363"/>
            <a:ext cx="18186400" cy="18161000"/>
          </a:xfrm>
          <a:prstGeom prst="rect">
            <a:avLst/>
          </a:prstGeom>
          <a:noFill/>
          <a:ln w="9525">
            <a:noFill/>
            <a:miter lim="800000"/>
            <a:headEnd/>
            <a:tailEnd/>
          </a:ln>
        </p:spPr>
        <p:txBody>
          <a:bodyPr vert="horz" wrap="square" lIns="295203" tIns="147602" rIns="295203" bIns="147602"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1028" name="Rectangle 4"/>
          <p:cNvSpPr>
            <a:spLocks noGrp="1" noChangeArrowheads="1"/>
          </p:cNvSpPr>
          <p:nvPr>
            <p:ph type="dt" sz="half" idx="2"/>
          </p:nvPr>
        </p:nvSpPr>
        <p:spPr bwMode="auto">
          <a:xfrm>
            <a:off x="1604963" y="27576463"/>
            <a:ext cx="4457700" cy="2017712"/>
          </a:xfrm>
          <a:prstGeom prst="rect">
            <a:avLst/>
          </a:prstGeom>
          <a:noFill/>
          <a:ln w="9525">
            <a:noFill/>
            <a:miter lim="800000"/>
            <a:headEnd/>
            <a:tailEnd/>
          </a:ln>
          <a:effectLst/>
        </p:spPr>
        <p:txBody>
          <a:bodyPr vert="horz" wrap="square" lIns="295203" tIns="147602" rIns="295203" bIns="147602" numCol="1" anchor="t" anchorCtr="0" compatLnSpc="1">
            <a:prstTxWarp prst="textNoShape">
              <a:avLst/>
            </a:prstTxWarp>
          </a:bodyPr>
          <a:lstStyle>
            <a:lvl1pPr>
              <a:defRPr sz="4500">
                <a:latin typeface="Times New Roman" pitchFamily="18" charset="0"/>
                <a:ea typeface="ＭＳ Ｐゴシック" pitchFamily="34" charset="-128"/>
              </a:defRPr>
            </a:lvl1pPr>
          </a:lstStyle>
          <a:p>
            <a:endParaRPr lang="en-US" altLang="ja-JP" dirty="0"/>
          </a:p>
        </p:txBody>
      </p:sp>
      <p:sp>
        <p:nvSpPr>
          <p:cNvPr id="1029" name="Rectangle 5"/>
          <p:cNvSpPr>
            <a:spLocks noGrp="1" noChangeArrowheads="1"/>
          </p:cNvSpPr>
          <p:nvPr>
            <p:ph type="ftr" sz="quarter" idx="3"/>
          </p:nvPr>
        </p:nvSpPr>
        <p:spPr bwMode="auto">
          <a:xfrm>
            <a:off x="7310438" y="27576463"/>
            <a:ext cx="6775450" cy="2017712"/>
          </a:xfrm>
          <a:prstGeom prst="rect">
            <a:avLst/>
          </a:prstGeom>
          <a:noFill/>
          <a:ln w="9525">
            <a:noFill/>
            <a:miter lim="800000"/>
            <a:headEnd/>
            <a:tailEnd/>
          </a:ln>
          <a:effectLst/>
        </p:spPr>
        <p:txBody>
          <a:bodyPr vert="horz" wrap="square" lIns="295203" tIns="147602" rIns="295203" bIns="147602" numCol="1" anchor="t" anchorCtr="0" compatLnSpc="1">
            <a:prstTxWarp prst="textNoShape">
              <a:avLst/>
            </a:prstTxWarp>
          </a:bodyPr>
          <a:lstStyle>
            <a:lvl1pPr algn="ctr">
              <a:defRPr sz="4500">
                <a:latin typeface="Times New Roman" pitchFamily="18" charset="0"/>
                <a:ea typeface="ＭＳ Ｐゴシック" pitchFamily="34" charset="-128"/>
              </a:defRPr>
            </a:lvl1pPr>
          </a:lstStyle>
          <a:p>
            <a:endParaRPr lang="en-US" altLang="ja-JP" dirty="0"/>
          </a:p>
        </p:txBody>
      </p:sp>
      <p:sp>
        <p:nvSpPr>
          <p:cNvPr id="1030" name="Rectangle 6"/>
          <p:cNvSpPr>
            <a:spLocks noGrp="1" noChangeArrowheads="1"/>
          </p:cNvSpPr>
          <p:nvPr>
            <p:ph type="sldNum" sz="quarter" idx="4"/>
          </p:nvPr>
        </p:nvSpPr>
        <p:spPr bwMode="auto">
          <a:xfrm>
            <a:off x="15333663" y="27576463"/>
            <a:ext cx="4457700" cy="2017712"/>
          </a:xfrm>
          <a:prstGeom prst="rect">
            <a:avLst/>
          </a:prstGeom>
          <a:noFill/>
          <a:ln w="9525">
            <a:noFill/>
            <a:miter lim="800000"/>
            <a:headEnd/>
            <a:tailEnd/>
          </a:ln>
          <a:effectLst/>
        </p:spPr>
        <p:txBody>
          <a:bodyPr vert="horz" wrap="square" lIns="295203" tIns="147602" rIns="295203" bIns="147602" numCol="1" anchor="t" anchorCtr="0" compatLnSpc="1">
            <a:prstTxWarp prst="textNoShape">
              <a:avLst/>
            </a:prstTxWarp>
          </a:bodyPr>
          <a:lstStyle>
            <a:lvl1pPr algn="r">
              <a:defRPr sz="4500">
                <a:latin typeface="Times New Roman" pitchFamily="18" charset="0"/>
                <a:ea typeface="ＭＳ Ｐゴシック" pitchFamily="34" charset="-128"/>
              </a:defRPr>
            </a:lvl1pPr>
          </a:lstStyle>
          <a:p>
            <a:fld id="{67E8DED0-4136-4CAA-A2B1-7718969EE5B9}" type="slidenum">
              <a:rPr lang="ja-JP" altLang="en-US"/>
              <a:pPr/>
              <a:t>‹#›</a:t>
            </a:fld>
            <a:endParaRPr lang="en-US" altLang="ja-JP"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1163" rtl="0" eaLnBrk="0" fontAlgn="base" hangingPunct="0">
        <a:spcBef>
          <a:spcPct val="0"/>
        </a:spcBef>
        <a:spcAft>
          <a:spcPct val="0"/>
        </a:spcAft>
        <a:defRPr sz="14200">
          <a:solidFill>
            <a:schemeClr val="tx2"/>
          </a:solidFill>
          <a:latin typeface="+mj-lt"/>
          <a:ea typeface="+mj-ea"/>
          <a:cs typeface="+mj-cs"/>
        </a:defRPr>
      </a:lvl1pPr>
      <a:lvl2pPr algn="ctr" defTabSz="2951163" rtl="0" eaLnBrk="0" fontAlgn="base" hangingPunct="0">
        <a:spcBef>
          <a:spcPct val="0"/>
        </a:spcBef>
        <a:spcAft>
          <a:spcPct val="0"/>
        </a:spcAft>
        <a:defRPr sz="14200">
          <a:solidFill>
            <a:schemeClr val="tx2"/>
          </a:solidFill>
          <a:latin typeface="Times New Roman" pitchFamily="18" charset="0"/>
        </a:defRPr>
      </a:lvl2pPr>
      <a:lvl3pPr algn="ctr" defTabSz="2951163" rtl="0" eaLnBrk="0" fontAlgn="base" hangingPunct="0">
        <a:spcBef>
          <a:spcPct val="0"/>
        </a:spcBef>
        <a:spcAft>
          <a:spcPct val="0"/>
        </a:spcAft>
        <a:defRPr sz="14200">
          <a:solidFill>
            <a:schemeClr val="tx2"/>
          </a:solidFill>
          <a:latin typeface="Times New Roman" pitchFamily="18" charset="0"/>
        </a:defRPr>
      </a:lvl3pPr>
      <a:lvl4pPr algn="ctr" defTabSz="2951163" rtl="0" eaLnBrk="0" fontAlgn="base" hangingPunct="0">
        <a:spcBef>
          <a:spcPct val="0"/>
        </a:spcBef>
        <a:spcAft>
          <a:spcPct val="0"/>
        </a:spcAft>
        <a:defRPr sz="14200">
          <a:solidFill>
            <a:schemeClr val="tx2"/>
          </a:solidFill>
          <a:latin typeface="Times New Roman" pitchFamily="18" charset="0"/>
        </a:defRPr>
      </a:lvl4pPr>
      <a:lvl5pPr algn="ctr" defTabSz="2951163" rtl="0" eaLnBrk="0" fontAlgn="base" hangingPunct="0">
        <a:spcBef>
          <a:spcPct val="0"/>
        </a:spcBef>
        <a:spcAft>
          <a:spcPct val="0"/>
        </a:spcAft>
        <a:defRPr sz="14200">
          <a:solidFill>
            <a:schemeClr val="tx2"/>
          </a:solidFill>
          <a:latin typeface="Times New Roman" pitchFamily="18" charset="0"/>
        </a:defRPr>
      </a:lvl5pPr>
      <a:lvl6pPr marL="457200" algn="ctr" defTabSz="2951163" rtl="0" fontAlgn="base">
        <a:spcBef>
          <a:spcPct val="0"/>
        </a:spcBef>
        <a:spcAft>
          <a:spcPct val="0"/>
        </a:spcAft>
        <a:defRPr sz="14200">
          <a:solidFill>
            <a:schemeClr val="tx2"/>
          </a:solidFill>
          <a:latin typeface="Times New Roman" pitchFamily="18" charset="0"/>
        </a:defRPr>
      </a:lvl6pPr>
      <a:lvl7pPr marL="914400" algn="ctr" defTabSz="2951163" rtl="0" fontAlgn="base">
        <a:spcBef>
          <a:spcPct val="0"/>
        </a:spcBef>
        <a:spcAft>
          <a:spcPct val="0"/>
        </a:spcAft>
        <a:defRPr sz="14200">
          <a:solidFill>
            <a:schemeClr val="tx2"/>
          </a:solidFill>
          <a:latin typeface="Times New Roman" pitchFamily="18" charset="0"/>
        </a:defRPr>
      </a:lvl7pPr>
      <a:lvl8pPr marL="1371600" algn="ctr" defTabSz="2951163" rtl="0" fontAlgn="base">
        <a:spcBef>
          <a:spcPct val="0"/>
        </a:spcBef>
        <a:spcAft>
          <a:spcPct val="0"/>
        </a:spcAft>
        <a:defRPr sz="14200">
          <a:solidFill>
            <a:schemeClr val="tx2"/>
          </a:solidFill>
          <a:latin typeface="Times New Roman" pitchFamily="18" charset="0"/>
        </a:defRPr>
      </a:lvl8pPr>
      <a:lvl9pPr marL="1828800" algn="ctr" defTabSz="2951163" rtl="0" fontAlgn="base">
        <a:spcBef>
          <a:spcPct val="0"/>
        </a:spcBef>
        <a:spcAft>
          <a:spcPct val="0"/>
        </a:spcAft>
        <a:defRPr sz="14200">
          <a:solidFill>
            <a:schemeClr val="tx2"/>
          </a:solidFill>
          <a:latin typeface="Times New Roman" pitchFamily="18" charset="0"/>
        </a:defRPr>
      </a:lvl9pPr>
    </p:titleStyle>
    <p:bodyStyle>
      <a:lvl1pPr marL="1108075" indent="-1108075" algn="l" defTabSz="2951163"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1163" rtl="0" eaLnBrk="0" fontAlgn="base" hangingPunct="0">
        <a:spcBef>
          <a:spcPct val="20000"/>
        </a:spcBef>
        <a:spcAft>
          <a:spcPct val="0"/>
        </a:spcAft>
        <a:buChar char="–"/>
        <a:defRPr sz="9000">
          <a:solidFill>
            <a:schemeClr val="tx1"/>
          </a:solidFill>
          <a:latin typeface="+mn-lt"/>
        </a:defRPr>
      </a:lvl2pPr>
      <a:lvl3pPr marL="3689350" indent="-738188" algn="l" defTabSz="2951163" rtl="0" eaLnBrk="0" fontAlgn="base" hangingPunct="0">
        <a:spcBef>
          <a:spcPct val="20000"/>
        </a:spcBef>
        <a:spcAft>
          <a:spcPct val="0"/>
        </a:spcAft>
        <a:buChar char="•"/>
        <a:defRPr sz="7700">
          <a:solidFill>
            <a:schemeClr val="tx1"/>
          </a:solidFill>
          <a:latin typeface="+mn-lt"/>
        </a:defRPr>
      </a:lvl3pPr>
      <a:lvl4pPr marL="5165725" indent="-738188" algn="l" defTabSz="2951163" rtl="0" eaLnBrk="0" fontAlgn="base" hangingPunct="0">
        <a:spcBef>
          <a:spcPct val="20000"/>
        </a:spcBef>
        <a:spcAft>
          <a:spcPct val="0"/>
        </a:spcAft>
        <a:buChar char="–"/>
        <a:defRPr sz="6400">
          <a:solidFill>
            <a:schemeClr val="tx1"/>
          </a:solidFill>
          <a:latin typeface="+mn-lt"/>
        </a:defRPr>
      </a:lvl4pPr>
      <a:lvl5pPr marL="6642100" indent="-738188" algn="l" defTabSz="2951163" rtl="0" eaLnBrk="0" fontAlgn="base" hangingPunct="0">
        <a:spcBef>
          <a:spcPct val="20000"/>
        </a:spcBef>
        <a:spcAft>
          <a:spcPct val="0"/>
        </a:spcAft>
        <a:buChar char="»"/>
        <a:defRPr sz="6400">
          <a:solidFill>
            <a:schemeClr val="tx1"/>
          </a:solidFill>
          <a:latin typeface="+mn-lt"/>
        </a:defRPr>
      </a:lvl5pPr>
      <a:lvl6pPr marL="7099300" indent="-738188" algn="l" defTabSz="2951163" rtl="0" fontAlgn="base">
        <a:spcBef>
          <a:spcPct val="20000"/>
        </a:spcBef>
        <a:spcAft>
          <a:spcPct val="0"/>
        </a:spcAft>
        <a:buChar char="»"/>
        <a:defRPr sz="6400">
          <a:solidFill>
            <a:schemeClr val="tx1"/>
          </a:solidFill>
          <a:latin typeface="+mn-lt"/>
        </a:defRPr>
      </a:lvl6pPr>
      <a:lvl7pPr marL="7556500" indent="-738188" algn="l" defTabSz="2951163" rtl="0" fontAlgn="base">
        <a:spcBef>
          <a:spcPct val="20000"/>
        </a:spcBef>
        <a:spcAft>
          <a:spcPct val="0"/>
        </a:spcAft>
        <a:buChar char="»"/>
        <a:defRPr sz="6400">
          <a:solidFill>
            <a:schemeClr val="tx1"/>
          </a:solidFill>
          <a:latin typeface="+mn-lt"/>
        </a:defRPr>
      </a:lvl7pPr>
      <a:lvl8pPr marL="8013700" indent="-738188" algn="l" defTabSz="2951163" rtl="0" fontAlgn="base">
        <a:spcBef>
          <a:spcPct val="20000"/>
        </a:spcBef>
        <a:spcAft>
          <a:spcPct val="0"/>
        </a:spcAft>
        <a:buChar char="»"/>
        <a:defRPr sz="6400">
          <a:solidFill>
            <a:schemeClr val="tx1"/>
          </a:solidFill>
          <a:latin typeface="+mn-lt"/>
        </a:defRPr>
      </a:lvl8pPr>
      <a:lvl9pPr marL="8470900" indent="-738188" algn="l" defTabSz="2951163" rtl="0" fontAlgn="base">
        <a:spcBef>
          <a:spcPct val="20000"/>
        </a:spcBef>
        <a:spcAft>
          <a:spcPct val="0"/>
        </a:spcAft>
        <a:buChar char="»"/>
        <a:defRPr sz="64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wmf"/><Relationship Id="rId5" Type="http://schemas.openxmlformats.org/officeDocument/2006/relationships/image" Target="../media/image3.wmf"/><Relationship Id="rId6" Type="http://schemas.openxmlformats.org/officeDocument/2006/relationships/image" Target="../media/image4.emf"/><Relationship Id="rId7" Type="http://schemas.openxmlformats.org/officeDocument/2006/relationships/image" Target="../media/image5.emf"/><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5" name="AutoShape 27"/>
          <p:cNvSpPr>
            <a:spLocks noChangeArrowheads="1"/>
          </p:cNvSpPr>
          <p:nvPr/>
        </p:nvSpPr>
        <p:spPr bwMode="auto">
          <a:xfrm>
            <a:off x="258762" y="1798637"/>
            <a:ext cx="20802600" cy="2819400"/>
          </a:xfrm>
          <a:prstGeom prst="roundRect">
            <a:avLst>
              <a:gd name="adj" fmla="val 19907"/>
            </a:avLst>
          </a:prstGeom>
          <a:noFill/>
          <a:ln w="38100">
            <a:solidFill>
              <a:schemeClr val="tx1"/>
            </a:solidFill>
            <a:round/>
            <a:headEnd/>
            <a:tailEnd/>
          </a:ln>
          <a:effectLst>
            <a:outerShdw blurRad="50800" dist="38100" dir="2700000" algn="tl" rotWithShape="0">
              <a:prstClr val="black">
                <a:alpha val="40000"/>
              </a:prstClr>
            </a:outerShdw>
          </a:effectLst>
        </p:spPr>
        <p:txBody>
          <a:bodyPr wrap="none" lIns="120467" tIns="112307" rIns="120467" bIns="62080" anchor="ctr" anchorCtr="1"/>
          <a:lstStyle/>
          <a:p>
            <a:pPr algn="ctr" defTabSz="2951163"/>
            <a:r>
              <a:rPr lang="en-US" altLang="ja-JP" sz="5400" b="1" dirty="0" smtClean="0">
                <a:solidFill>
                  <a:srgbClr val="009999"/>
                </a:solidFill>
                <a:effectLst>
                  <a:outerShdw blurRad="38100" dist="38100" dir="2700000" algn="tl">
                    <a:srgbClr val="C0C0C0"/>
                  </a:outerShdw>
                </a:effectLst>
                <a:latin typeface="Arial"/>
                <a:ea typeface="MS UI Gothic" pitchFamily="34" charset="-128"/>
                <a:cs typeface="Arial"/>
              </a:rPr>
              <a:t>Poster </a:t>
            </a:r>
            <a:r>
              <a:rPr lang="en-US" altLang="ja-JP" sz="5400" b="1" dirty="0">
                <a:solidFill>
                  <a:srgbClr val="009999"/>
                </a:solidFill>
                <a:effectLst>
                  <a:outerShdw blurRad="38100" dist="38100" dir="2700000" algn="tl">
                    <a:srgbClr val="C0C0C0"/>
                  </a:outerShdw>
                </a:effectLst>
                <a:latin typeface="Arial"/>
                <a:ea typeface="MS UI Gothic" pitchFamily="34" charset="-128"/>
                <a:cs typeface="Arial"/>
              </a:rPr>
              <a:t>Session at Graduate School Information </a:t>
            </a:r>
            <a:r>
              <a:rPr lang="en-US" altLang="ja-JP" sz="5400" b="1" dirty="0" smtClean="0">
                <a:solidFill>
                  <a:srgbClr val="009999"/>
                </a:solidFill>
                <a:effectLst>
                  <a:outerShdw blurRad="38100" dist="38100" dir="2700000" algn="tl">
                    <a:srgbClr val="C0C0C0"/>
                  </a:outerShdw>
                </a:effectLst>
                <a:latin typeface="Arial"/>
                <a:ea typeface="MS UI Gothic" pitchFamily="34" charset="-128"/>
                <a:cs typeface="Arial"/>
              </a:rPr>
              <a:t>Fair</a:t>
            </a:r>
            <a:endParaRPr lang="en-US" altLang="ja-JP" sz="5400" b="1" dirty="0" smtClean="0">
              <a:effectLst>
                <a:outerShdw blurRad="38100" dist="38100" dir="2700000" algn="tl">
                  <a:srgbClr val="FFFFFF"/>
                </a:outerShdw>
              </a:effectLst>
              <a:latin typeface="Arial"/>
              <a:ea typeface="ＭＳ Ｐゴシック" pitchFamily="34" charset="-128"/>
              <a:cs typeface="Arial"/>
            </a:endParaRPr>
          </a:p>
          <a:p>
            <a:pPr algn="ctr" defTabSz="2951163"/>
            <a:r>
              <a:rPr lang="en-CA" altLang="ja-JP" sz="5400" b="1" dirty="0" smtClean="0">
                <a:effectLst>
                  <a:outerShdw blurRad="38100" dist="38100" dir="2700000" algn="tl">
                    <a:srgbClr val="FFFFFF"/>
                  </a:outerShdw>
                </a:effectLst>
                <a:latin typeface="Arial"/>
                <a:ea typeface="ＭＳ Ｐゴシック" pitchFamily="34" charset="-128"/>
                <a:cs typeface="Arial"/>
              </a:rPr>
              <a:t>Cross</a:t>
            </a:r>
            <a:r>
              <a:rPr lang="en-CA" altLang="ja-JP" sz="5400" b="1" dirty="0">
                <a:effectLst>
                  <a:outerShdw blurRad="38100" dist="38100" dir="2700000" algn="tl">
                    <a:srgbClr val="FFFFFF"/>
                  </a:outerShdw>
                </a:effectLst>
                <a:latin typeface="Arial"/>
                <a:ea typeface="ＭＳ Ｐゴシック" pitchFamily="34" charset="-128"/>
                <a:cs typeface="Arial"/>
              </a:rPr>
              <a:t>-layer Design, Analysis and </a:t>
            </a:r>
            <a:r>
              <a:rPr lang="en-CA" altLang="ja-JP" sz="5400" b="1" dirty="0" smtClean="0">
                <a:effectLst>
                  <a:outerShdw blurRad="38100" dist="38100" dir="2700000" algn="tl">
                    <a:srgbClr val="FFFFFF"/>
                  </a:outerShdw>
                </a:effectLst>
                <a:latin typeface="Arial"/>
                <a:ea typeface="ＭＳ Ｐゴシック" pitchFamily="34" charset="-128"/>
                <a:cs typeface="Arial"/>
              </a:rPr>
              <a:t>Optimization</a:t>
            </a:r>
          </a:p>
          <a:p>
            <a:pPr algn="ctr" defTabSz="2951163"/>
            <a:r>
              <a:rPr lang="en-CA" altLang="ja-JP" sz="5400" b="1" dirty="0" smtClean="0">
                <a:effectLst>
                  <a:outerShdw blurRad="38100" dist="38100" dir="2700000" algn="tl">
                    <a:srgbClr val="FFFFFF"/>
                  </a:outerShdw>
                </a:effectLst>
                <a:latin typeface="Arial"/>
                <a:ea typeface="ＭＳ Ｐゴシック" pitchFamily="34" charset="-128"/>
                <a:cs typeface="Arial"/>
              </a:rPr>
              <a:t>for Optical Wireless Communication </a:t>
            </a:r>
            <a:r>
              <a:rPr lang="en-CA" altLang="ja-JP" sz="5400" b="1" dirty="0">
                <a:effectLst>
                  <a:outerShdw blurRad="38100" dist="38100" dir="2700000" algn="tl">
                    <a:srgbClr val="FFFFFF"/>
                  </a:outerShdw>
                </a:effectLst>
                <a:latin typeface="Arial"/>
                <a:ea typeface="ＭＳ Ｐゴシック" pitchFamily="34" charset="-128"/>
                <a:cs typeface="Arial"/>
              </a:rPr>
              <a:t>(OWC</a:t>
            </a:r>
            <a:r>
              <a:rPr lang="en-CA" altLang="ja-JP" sz="5400" b="1" dirty="0" smtClean="0">
                <a:effectLst>
                  <a:outerShdw blurRad="38100" dist="38100" dir="2700000" algn="tl">
                    <a:srgbClr val="FFFFFF"/>
                  </a:outerShdw>
                </a:effectLst>
                <a:latin typeface="Arial"/>
                <a:ea typeface="ＭＳ Ｐゴシック" pitchFamily="34" charset="-128"/>
                <a:cs typeface="Arial"/>
              </a:rPr>
              <a:t>)</a:t>
            </a:r>
          </a:p>
        </p:txBody>
      </p:sp>
      <p:sp>
        <p:nvSpPr>
          <p:cNvPr id="2219" name="Text Box 171"/>
          <p:cNvSpPr txBox="1">
            <a:spLocks noChangeArrowheads="1"/>
          </p:cNvSpPr>
          <p:nvPr/>
        </p:nvSpPr>
        <p:spPr bwMode="auto">
          <a:xfrm>
            <a:off x="5567150" y="8047037"/>
            <a:ext cx="174838" cy="336550"/>
          </a:xfrm>
          <a:prstGeom prst="rect">
            <a:avLst/>
          </a:prstGeom>
          <a:noFill/>
          <a:ln w="19050">
            <a:noFill/>
            <a:miter lim="800000"/>
            <a:headEnd/>
            <a:tailEnd/>
          </a:ln>
          <a:effectLst>
            <a:outerShdw dist="89803" dir="2700000" algn="ctr" rotWithShape="0">
              <a:schemeClr val="bg2"/>
            </a:outerShdw>
          </a:effectLst>
        </p:spPr>
        <p:txBody>
          <a:bodyPr wrap="square">
            <a:spAutoFit/>
          </a:bodyPr>
          <a:lstStyle/>
          <a:p>
            <a:pPr algn="ctr" eaLnBrk="0" hangingPunct="0"/>
            <a:endParaRPr lang="ja-JP" altLang="en-US" sz="1600" b="1">
              <a:solidFill>
                <a:schemeClr val="accent2"/>
              </a:solidFill>
              <a:latin typeface="Arial"/>
              <a:ea typeface="MS UI Gothic" pitchFamily="34" charset="-128"/>
              <a:cs typeface="Arial"/>
            </a:endParaRPr>
          </a:p>
        </p:txBody>
      </p:sp>
      <p:sp>
        <p:nvSpPr>
          <p:cNvPr id="1160" name="Text Box 482"/>
          <p:cNvSpPr txBox="1">
            <a:spLocks noChangeArrowheads="1"/>
          </p:cNvSpPr>
          <p:nvPr/>
        </p:nvSpPr>
        <p:spPr bwMode="auto">
          <a:xfrm>
            <a:off x="563562" y="13685837"/>
            <a:ext cx="8991600" cy="3354765"/>
          </a:xfrm>
          <a:prstGeom prst="rect">
            <a:avLst/>
          </a:prstGeom>
          <a:noFill/>
          <a:ln w="9525">
            <a:noFill/>
            <a:miter lim="800000"/>
            <a:headEnd/>
            <a:tailEnd/>
          </a:ln>
        </p:spPr>
        <p:txBody>
          <a:bodyPr wrap="square">
            <a:spAutoFit/>
          </a:bodyPr>
          <a:lstStyle/>
          <a:p>
            <a:pPr algn="ctr" defTabSz="561975">
              <a:spcBef>
                <a:spcPct val="50000"/>
              </a:spcBef>
            </a:pPr>
            <a:r>
              <a:rPr lang="en-US" altLang="ja-JP" sz="3200" b="1" dirty="0">
                <a:solidFill>
                  <a:schemeClr val="accent1"/>
                </a:solidFill>
                <a:latin typeface="Arial"/>
                <a:ea typeface="MS UI Gothic" pitchFamily="34" charset="-128"/>
                <a:cs typeface="Arial"/>
              </a:rPr>
              <a:t>Research </a:t>
            </a:r>
            <a:r>
              <a:rPr lang="en-US" altLang="ja-JP" sz="3200" b="1" dirty="0" smtClean="0">
                <a:solidFill>
                  <a:schemeClr val="accent1"/>
                </a:solidFill>
                <a:latin typeface="Arial"/>
                <a:ea typeface="MS UI Gothic" pitchFamily="34" charset="-128"/>
                <a:cs typeface="Arial"/>
              </a:rPr>
              <a:t>Challenges</a:t>
            </a:r>
            <a:endParaRPr lang="en-US" altLang="ja-JP" sz="3200" b="1" dirty="0">
              <a:solidFill>
                <a:schemeClr val="accent1"/>
              </a:solidFill>
              <a:latin typeface="Arial"/>
              <a:ea typeface="MS UI Gothic" pitchFamily="34" charset="-128"/>
              <a:cs typeface="Arial"/>
            </a:endParaRPr>
          </a:p>
          <a:p>
            <a:pPr defTabSz="561975">
              <a:spcBef>
                <a:spcPct val="50000"/>
              </a:spcBef>
            </a:pPr>
            <a:r>
              <a:rPr lang="en-US" altLang="ja-JP" sz="2400" dirty="0" smtClean="0">
                <a:latin typeface="Arial"/>
                <a:ea typeface="MS UI Gothic" pitchFamily="34" charset="-128"/>
                <a:cs typeface="Arial"/>
              </a:rPr>
              <a:t>The </a:t>
            </a:r>
            <a:r>
              <a:rPr lang="en-US" altLang="ja-JP" sz="2400" dirty="0">
                <a:latin typeface="Arial"/>
                <a:ea typeface="MS UI Gothic" pitchFamily="34" charset="-128"/>
                <a:cs typeface="Arial"/>
              </a:rPr>
              <a:t>optical power launched from the transmitter is affected by various factors before arriving at the receiver. These include system loss, geometric loss, misalignment loss, atmospheric loss, atmospheric turbulence induced fading, and ambient noise. As a result, </a:t>
            </a:r>
            <a:r>
              <a:rPr lang="en-US" altLang="ja-JP" sz="2400" i="1" dirty="0">
                <a:solidFill>
                  <a:srgbClr val="0000FF"/>
                </a:solidFill>
                <a:latin typeface="Arial"/>
                <a:ea typeface="MS UI Gothic" pitchFamily="34" charset="-128"/>
                <a:cs typeface="Arial"/>
              </a:rPr>
              <a:t>the traditional method of designing networks using the layered approach might be unsuitable and inefficient for designing OWC </a:t>
            </a:r>
            <a:r>
              <a:rPr lang="en-US" altLang="ja-JP" sz="2400" i="1" dirty="0" smtClean="0">
                <a:solidFill>
                  <a:srgbClr val="0000FF"/>
                </a:solidFill>
                <a:latin typeface="Arial"/>
                <a:ea typeface="MS UI Gothic" pitchFamily="34" charset="-128"/>
                <a:cs typeface="Arial"/>
              </a:rPr>
              <a:t>networks</a:t>
            </a:r>
          </a:p>
        </p:txBody>
      </p:sp>
      <p:sp>
        <p:nvSpPr>
          <p:cNvPr id="1181" name="AutoShape 515"/>
          <p:cNvSpPr>
            <a:spLocks noChangeArrowheads="1"/>
          </p:cNvSpPr>
          <p:nvPr/>
        </p:nvSpPr>
        <p:spPr bwMode="auto">
          <a:xfrm>
            <a:off x="487362" y="13609637"/>
            <a:ext cx="9372600" cy="3581400"/>
          </a:xfrm>
          <a:prstGeom prst="roundRect">
            <a:avLst>
              <a:gd name="adj" fmla="val 16667"/>
            </a:avLst>
          </a:prstGeom>
          <a:noFill/>
          <a:ln w="9525">
            <a:solidFill>
              <a:srgbClr val="053B5D"/>
            </a:solidFill>
            <a:round/>
            <a:headEnd/>
            <a:tailEnd/>
          </a:ln>
        </p:spPr>
        <p:txBody>
          <a:bodyPr wrap="none" anchor="ctr"/>
          <a:lstStyle/>
          <a:p>
            <a:endParaRPr lang="ja-JP" altLang="en-US">
              <a:latin typeface="Arial"/>
              <a:ea typeface="MS UI Gothic" pitchFamily="34" charset="-128"/>
              <a:cs typeface="Arial"/>
            </a:endParaRPr>
          </a:p>
        </p:txBody>
      </p:sp>
      <p:sp>
        <p:nvSpPr>
          <p:cNvPr id="1182" name="AutoShape 517"/>
          <p:cNvSpPr>
            <a:spLocks noChangeArrowheads="1"/>
          </p:cNvSpPr>
          <p:nvPr/>
        </p:nvSpPr>
        <p:spPr bwMode="auto">
          <a:xfrm>
            <a:off x="487362" y="17215861"/>
            <a:ext cx="9372600" cy="3072824"/>
          </a:xfrm>
          <a:prstGeom prst="roundRect">
            <a:avLst>
              <a:gd name="adj" fmla="val 16667"/>
            </a:avLst>
          </a:prstGeom>
          <a:noFill/>
          <a:ln w="9525">
            <a:solidFill>
              <a:srgbClr val="053B5D"/>
            </a:solidFill>
            <a:round/>
            <a:headEnd/>
            <a:tailEnd/>
          </a:ln>
        </p:spPr>
        <p:txBody>
          <a:bodyPr wrap="none" anchor="ctr"/>
          <a:lstStyle/>
          <a:p>
            <a:endParaRPr lang="ja-JP" altLang="en-US">
              <a:latin typeface="Arial"/>
              <a:ea typeface="MS UI Gothic" pitchFamily="34" charset="-128"/>
              <a:cs typeface="Arial"/>
            </a:endParaRPr>
          </a:p>
        </p:txBody>
      </p:sp>
      <p:sp>
        <p:nvSpPr>
          <p:cNvPr id="605" name="Rounded Rectangle 604"/>
          <p:cNvSpPr/>
          <p:nvPr/>
        </p:nvSpPr>
        <p:spPr bwMode="auto">
          <a:xfrm>
            <a:off x="182562" y="12280761"/>
            <a:ext cx="20908963" cy="1755947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61975"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a:cs typeface="Arial"/>
            </a:endParaRPr>
          </a:p>
        </p:txBody>
      </p:sp>
      <p:sp>
        <p:nvSpPr>
          <p:cNvPr id="606" name="Rounded Rectangle 605"/>
          <p:cNvSpPr/>
          <p:nvPr/>
        </p:nvSpPr>
        <p:spPr bwMode="auto">
          <a:xfrm>
            <a:off x="258762" y="4770437"/>
            <a:ext cx="20908963" cy="73914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61975"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a:cs typeface="Arial"/>
            </a:endParaRPr>
          </a:p>
        </p:txBody>
      </p:sp>
      <p:sp>
        <p:nvSpPr>
          <p:cNvPr id="646" name="Text Box 482"/>
          <p:cNvSpPr txBox="1">
            <a:spLocks noChangeArrowheads="1"/>
          </p:cNvSpPr>
          <p:nvPr/>
        </p:nvSpPr>
        <p:spPr bwMode="auto">
          <a:xfrm>
            <a:off x="10850562" y="13457237"/>
            <a:ext cx="9250363" cy="584776"/>
          </a:xfrm>
          <a:prstGeom prst="rect">
            <a:avLst/>
          </a:prstGeom>
          <a:noFill/>
          <a:ln w="9525">
            <a:noFill/>
            <a:miter lim="800000"/>
            <a:headEnd/>
            <a:tailEnd/>
          </a:ln>
        </p:spPr>
        <p:txBody>
          <a:bodyPr wrap="square">
            <a:spAutoFit/>
          </a:bodyPr>
          <a:lstStyle/>
          <a:p>
            <a:pPr algn="ctr" defTabSz="561975">
              <a:spcBef>
                <a:spcPct val="50000"/>
              </a:spcBef>
            </a:pPr>
            <a:r>
              <a:rPr lang="en-US" altLang="ja-JP" sz="3200" b="1" dirty="0">
                <a:solidFill>
                  <a:schemeClr val="accent1"/>
                </a:solidFill>
                <a:latin typeface="Arial"/>
                <a:ea typeface="MS UI Gothic" pitchFamily="34" charset="-128"/>
                <a:cs typeface="Arial"/>
              </a:rPr>
              <a:t>Layers &amp; Protocols </a:t>
            </a:r>
            <a:r>
              <a:rPr lang="en-US" altLang="ja-JP" sz="3200" b="1" dirty="0" smtClean="0">
                <a:solidFill>
                  <a:schemeClr val="accent1"/>
                </a:solidFill>
                <a:latin typeface="Arial"/>
                <a:ea typeface="MS UI Gothic" pitchFamily="34" charset="-128"/>
                <a:cs typeface="Arial"/>
              </a:rPr>
              <a:t>Considered </a:t>
            </a:r>
            <a:r>
              <a:rPr lang="en-US" altLang="ja-JP" sz="3200" b="1" dirty="0">
                <a:solidFill>
                  <a:schemeClr val="accent1"/>
                </a:solidFill>
                <a:latin typeface="Arial"/>
                <a:ea typeface="MS UI Gothic" pitchFamily="34" charset="-128"/>
                <a:cs typeface="Arial"/>
              </a:rPr>
              <a:t>in M</a:t>
            </a:r>
            <a:r>
              <a:rPr lang="en-US" altLang="ja-JP" sz="3200" b="1" dirty="0" smtClean="0">
                <a:solidFill>
                  <a:schemeClr val="accent1"/>
                </a:solidFill>
                <a:latin typeface="Arial"/>
                <a:ea typeface="MS UI Gothic" pitchFamily="34" charset="-128"/>
                <a:cs typeface="Arial"/>
              </a:rPr>
              <a:t>y Study </a:t>
            </a:r>
          </a:p>
        </p:txBody>
      </p:sp>
      <p:sp>
        <p:nvSpPr>
          <p:cNvPr id="7" name="Rectangle 6"/>
          <p:cNvSpPr/>
          <p:nvPr/>
        </p:nvSpPr>
        <p:spPr>
          <a:xfrm>
            <a:off x="3763962" y="12238037"/>
            <a:ext cx="13761600" cy="707886"/>
          </a:xfrm>
          <a:prstGeom prst="rect">
            <a:avLst/>
          </a:prstGeom>
        </p:spPr>
        <p:txBody>
          <a:bodyPr wrap="none">
            <a:spAutoFit/>
          </a:bodyPr>
          <a:lstStyle/>
          <a:p>
            <a:r>
              <a:rPr lang="en-US" sz="4000" b="1" dirty="0">
                <a:latin typeface="Arial"/>
                <a:cs typeface="Arial"/>
              </a:rPr>
              <a:t>Cross-layer Design, Analysis and </a:t>
            </a:r>
            <a:r>
              <a:rPr lang="en-US" sz="4000" b="1" dirty="0" smtClean="0">
                <a:latin typeface="Arial"/>
                <a:cs typeface="Arial"/>
              </a:rPr>
              <a:t>Optimization for OWC</a:t>
            </a:r>
            <a:endParaRPr lang="en-US" sz="4000" b="1" dirty="0">
              <a:latin typeface="Arial"/>
              <a:cs typeface="Arial"/>
            </a:endParaRPr>
          </a:p>
        </p:txBody>
      </p:sp>
      <p:grpSp>
        <p:nvGrpSpPr>
          <p:cNvPr id="9" name="Group 8"/>
          <p:cNvGrpSpPr/>
          <p:nvPr/>
        </p:nvGrpSpPr>
        <p:grpSpPr>
          <a:xfrm>
            <a:off x="258761" y="322798"/>
            <a:ext cx="20726401" cy="1323439"/>
            <a:chOff x="152399" y="28621037"/>
            <a:chExt cx="20908963" cy="1323439"/>
          </a:xfrm>
        </p:grpSpPr>
        <p:sp>
          <p:nvSpPr>
            <p:cNvPr id="6" name="TextBox 5"/>
            <p:cNvSpPr txBox="1"/>
            <p:nvPr/>
          </p:nvSpPr>
          <p:spPr>
            <a:xfrm>
              <a:off x="334962" y="28903751"/>
              <a:ext cx="3178274" cy="707886"/>
            </a:xfrm>
            <a:prstGeom prst="rect">
              <a:avLst/>
            </a:prstGeom>
            <a:noFill/>
          </p:spPr>
          <p:txBody>
            <a:bodyPr wrap="none" rtlCol="0">
              <a:spAutoFit/>
            </a:bodyPr>
            <a:lstStyle/>
            <a:p>
              <a:r>
                <a:rPr lang="en-US" sz="4000" dirty="0" smtClean="0">
                  <a:latin typeface="Arial"/>
                  <a:cs typeface="Arial"/>
                </a:rPr>
                <a:t>Poster ID: 21  </a:t>
              </a:r>
              <a:endParaRPr lang="en-US" sz="4000" dirty="0">
                <a:latin typeface="Arial"/>
                <a:cs typeface="Arial"/>
              </a:endParaRPr>
            </a:p>
          </p:txBody>
        </p:sp>
        <p:sp>
          <p:nvSpPr>
            <p:cNvPr id="8" name="Rectangle 7"/>
            <p:cNvSpPr/>
            <p:nvPr/>
          </p:nvSpPr>
          <p:spPr>
            <a:xfrm>
              <a:off x="4995285" y="28621037"/>
              <a:ext cx="15637452" cy="1323439"/>
            </a:xfrm>
            <a:prstGeom prst="rect">
              <a:avLst/>
            </a:prstGeom>
          </p:spPr>
          <p:txBody>
            <a:bodyPr wrap="square">
              <a:spAutoFit/>
            </a:bodyPr>
            <a:lstStyle/>
            <a:p>
              <a:pPr lvl="0" algn="r" defTabSz="2951163"/>
              <a:r>
                <a:rPr lang="en-US" altLang="ja-JP" sz="4000" dirty="0" smtClean="0">
                  <a:solidFill>
                    <a:srgbClr val="000000"/>
                  </a:solidFill>
                  <a:effectLst>
                    <a:outerShdw blurRad="38100" dist="38100" dir="2700000" algn="tl">
                      <a:srgbClr val="C0C0C0"/>
                    </a:outerShdw>
                  </a:effectLst>
                  <a:latin typeface="Arial"/>
                  <a:ea typeface="MS UI Gothic" pitchFamily="34" charset="-128"/>
                  <a:cs typeface="Arial"/>
                </a:rPr>
                <a:t>Vuong </a:t>
              </a:r>
              <a:r>
                <a:rPr lang="en-US" altLang="ja-JP" sz="4000" dirty="0">
                  <a:solidFill>
                    <a:srgbClr val="000000"/>
                  </a:solidFill>
                  <a:effectLst>
                    <a:outerShdw blurRad="38100" dist="38100" dir="2700000" algn="tl">
                      <a:srgbClr val="C0C0C0"/>
                    </a:outerShdw>
                  </a:effectLst>
                  <a:latin typeface="Arial"/>
                  <a:ea typeface="MS UI Gothic" pitchFamily="34" charset="-128"/>
                  <a:cs typeface="Arial"/>
                </a:rPr>
                <a:t>V. Mai, </a:t>
              </a:r>
              <a:r>
                <a:rPr lang="en-US" altLang="ja-JP" sz="4000" dirty="0" smtClean="0">
                  <a:solidFill>
                    <a:srgbClr val="000000"/>
                  </a:solidFill>
                  <a:effectLst>
                    <a:outerShdw blurRad="38100" dist="38100" dir="2700000" algn="tl">
                      <a:srgbClr val="C0C0C0"/>
                    </a:outerShdw>
                  </a:effectLst>
                  <a:latin typeface="Arial"/>
                  <a:ea typeface="MS UI Gothic" pitchFamily="34" charset="-128"/>
                  <a:cs typeface="Arial"/>
                </a:rPr>
                <a:t>3</a:t>
              </a:r>
              <a:r>
                <a:rPr lang="en-US" altLang="ja-JP" sz="4000" baseline="30000" dirty="0" smtClean="0">
                  <a:solidFill>
                    <a:srgbClr val="000000"/>
                  </a:solidFill>
                  <a:effectLst>
                    <a:outerShdw blurRad="38100" dist="38100" dir="2700000" algn="tl">
                      <a:srgbClr val="C0C0C0"/>
                    </a:outerShdw>
                  </a:effectLst>
                  <a:latin typeface="Arial"/>
                  <a:ea typeface="MS UI Gothic" pitchFamily="34" charset="-128"/>
                  <a:cs typeface="Arial"/>
                </a:rPr>
                <a:t>rd</a:t>
              </a:r>
              <a:r>
                <a:rPr lang="en-US" altLang="ja-JP" sz="4000" dirty="0">
                  <a:solidFill>
                    <a:srgbClr val="000000"/>
                  </a:solidFill>
                  <a:effectLst>
                    <a:outerShdw blurRad="38100" dist="38100" dir="2700000" algn="tl">
                      <a:srgbClr val="C0C0C0"/>
                    </a:outerShdw>
                  </a:effectLst>
                  <a:latin typeface="Arial"/>
                  <a:ea typeface="MS UI Gothic" pitchFamily="34" charset="-128"/>
                  <a:cs typeface="Arial"/>
                </a:rPr>
                <a:t> Y</a:t>
              </a:r>
              <a:r>
                <a:rPr lang="en-US" altLang="ja-JP" sz="4000" dirty="0" smtClean="0">
                  <a:solidFill>
                    <a:srgbClr val="000000"/>
                  </a:solidFill>
                  <a:effectLst>
                    <a:outerShdw blurRad="38100" dist="38100" dir="2700000" algn="tl">
                      <a:srgbClr val="C0C0C0"/>
                    </a:outerShdw>
                  </a:effectLst>
                  <a:latin typeface="Arial"/>
                  <a:ea typeface="MS UI Gothic" pitchFamily="34" charset="-128"/>
                  <a:cs typeface="Arial"/>
                </a:rPr>
                <a:t>ear </a:t>
              </a:r>
              <a:r>
                <a:rPr lang="en-US" altLang="ja-JP" sz="4000" dirty="0">
                  <a:solidFill>
                    <a:srgbClr val="000000"/>
                  </a:solidFill>
                  <a:effectLst>
                    <a:outerShdw blurRad="38100" dist="38100" dir="2700000" algn="tl">
                      <a:srgbClr val="C0C0C0"/>
                    </a:outerShdw>
                  </a:effectLst>
                  <a:latin typeface="Arial"/>
                  <a:ea typeface="MS UI Gothic" pitchFamily="34" charset="-128"/>
                  <a:cs typeface="Arial"/>
                </a:rPr>
                <a:t>Ph. D S</a:t>
              </a:r>
              <a:r>
                <a:rPr lang="en-US" altLang="ja-JP" sz="4000" dirty="0" smtClean="0">
                  <a:solidFill>
                    <a:srgbClr val="000000"/>
                  </a:solidFill>
                  <a:effectLst>
                    <a:outerShdw blurRad="38100" dist="38100" dir="2700000" algn="tl">
                      <a:srgbClr val="C0C0C0"/>
                    </a:outerShdw>
                  </a:effectLst>
                  <a:latin typeface="Arial"/>
                  <a:ea typeface="MS UI Gothic" pitchFamily="34" charset="-128"/>
                  <a:cs typeface="Arial"/>
                </a:rPr>
                <a:t>tudent</a:t>
              </a:r>
              <a:endParaRPr lang="en-US" altLang="ja-JP" sz="4000" dirty="0">
                <a:solidFill>
                  <a:srgbClr val="000000"/>
                </a:solidFill>
                <a:effectLst>
                  <a:outerShdw blurRad="38100" dist="38100" dir="2700000" algn="tl">
                    <a:srgbClr val="C0C0C0"/>
                  </a:outerShdw>
                </a:effectLst>
                <a:latin typeface="Arial"/>
                <a:ea typeface="MS UI Gothic" pitchFamily="34" charset="-128"/>
                <a:cs typeface="Arial"/>
              </a:endParaRPr>
            </a:p>
            <a:p>
              <a:pPr lvl="0" algn="r" defTabSz="2951163"/>
              <a:r>
                <a:rPr lang="en-US" altLang="ja-JP" sz="4000" dirty="0" smtClean="0">
                  <a:solidFill>
                    <a:srgbClr val="000000"/>
                  </a:solidFill>
                  <a:effectLst>
                    <a:outerShdw blurRad="38100" dist="38100" dir="2700000" algn="tl">
                      <a:srgbClr val="C0C0C0"/>
                    </a:outerShdw>
                  </a:effectLst>
                  <a:latin typeface="Arial"/>
                  <a:ea typeface="MS UI Gothic" pitchFamily="34" charset="-128"/>
                  <a:cs typeface="Arial"/>
                </a:rPr>
                <a:t>Computer </a:t>
              </a:r>
              <a:r>
                <a:rPr lang="en-US" altLang="ja-JP" sz="4000" dirty="0">
                  <a:solidFill>
                    <a:srgbClr val="000000"/>
                  </a:solidFill>
                  <a:effectLst>
                    <a:outerShdw blurRad="38100" dist="38100" dir="2700000" algn="tl">
                      <a:srgbClr val="C0C0C0"/>
                    </a:outerShdw>
                  </a:effectLst>
                  <a:latin typeface="Arial"/>
                  <a:ea typeface="MS UI Gothic" pitchFamily="34" charset="-128"/>
                  <a:cs typeface="Arial"/>
                </a:rPr>
                <a:t>Communications Lab., The University of </a:t>
              </a:r>
              <a:r>
                <a:rPr lang="en-US" altLang="ja-JP" sz="4000" dirty="0" err="1" smtClean="0">
                  <a:solidFill>
                    <a:srgbClr val="000000"/>
                  </a:solidFill>
                  <a:effectLst>
                    <a:outerShdw blurRad="38100" dist="38100" dir="2700000" algn="tl">
                      <a:srgbClr val="C0C0C0"/>
                    </a:outerShdw>
                  </a:effectLst>
                  <a:latin typeface="Arial"/>
                  <a:ea typeface="MS UI Gothic" pitchFamily="34" charset="-128"/>
                  <a:cs typeface="Arial"/>
                </a:rPr>
                <a:t>Aizu</a:t>
              </a:r>
              <a:endParaRPr lang="en-US" altLang="ja-JP" sz="4000" dirty="0" smtClean="0">
                <a:solidFill>
                  <a:srgbClr val="000000"/>
                </a:solidFill>
                <a:effectLst>
                  <a:outerShdw blurRad="38100" dist="38100" dir="2700000" algn="tl">
                    <a:srgbClr val="C0C0C0"/>
                  </a:outerShdw>
                </a:effectLst>
                <a:latin typeface="Arial"/>
                <a:ea typeface="MS UI Gothic" pitchFamily="34" charset="-128"/>
                <a:cs typeface="Arial"/>
              </a:endParaRPr>
            </a:p>
          </p:txBody>
        </p:sp>
        <p:sp>
          <p:nvSpPr>
            <p:cNvPr id="120" name="Rounded Rectangle 119"/>
            <p:cNvSpPr/>
            <p:nvPr/>
          </p:nvSpPr>
          <p:spPr bwMode="auto">
            <a:xfrm>
              <a:off x="152399" y="28621037"/>
              <a:ext cx="20908963" cy="12954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61975"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a:cs typeface="Arial"/>
              </a:endParaRPr>
            </a:p>
          </p:txBody>
        </p:sp>
      </p:grpSp>
      <p:graphicFrame>
        <p:nvGraphicFramePr>
          <p:cNvPr id="10" name="Table 9"/>
          <p:cNvGraphicFramePr>
            <a:graphicFrameLocks noGrp="1"/>
          </p:cNvGraphicFramePr>
          <p:nvPr>
            <p:extLst>
              <p:ext uri="{D42A27DB-BD31-4B8C-83A1-F6EECF244321}">
                <p14:modId xmlns:p14="http://schemas.microsoft.com/office/powerpoint/2010/main" val="2305944357"/>
              </p:ext>
            </p:extLst>
          </p:nvPr>
        </p:nvGraphicFramePr>
        <p:xfrm>
          <a:off x="10012362" y="14257567"/>
          <a:ext cx="10820400" cy="6057670"/>
        </p:xfrm>
        <a:graphic>
          <a:graphicData uri="http://schemas.openxmlformats.org/drawingml/2006/table">
            <a:tbl>
              <a:tblPr firstRow="1" bandRow="1">
                <a:tableStyleId>{22838BEF-8BB2-4498-84A7-C5851F593DF1}</a:tableStyleId>
              </a:tblPr>
              <a:tblGrid>
                <a:gridCol w="2591868"/>
                <a:gridCol w="8228532"/>
              </a:tblGrid>
              <a:tr h="784391">
                <a:tc>
                  <a:txBody>
                    <a:bodyPr/>
                    <a:lstStyle/>
                    <a:p>
                      <a:pPr algn="l"/>
                      <a:r>
                        <a:rPr lang="en-US" sz="2400" b="1" dirty="0" smtClean="0">
                          <a:latin typeface="Arial"/>
                          <a:cs typeface="Arial"/>
                        </a:rPr>
                        <a:t> Application layer </a:t>
                      </a:r>
                      <a:endParaRPr lang="en-US" sz="2400" b="1" dirty="0">
                        <a:latin typeface="Arial"/>
                        <a:cs typeface="Arial"/>
                      </a:endParaRPr>
                    </a:p>
                  </a:txBody>
                  <a:tcPr/>
                </a:tc>
                <a:tc>
                  <a:txBody>
                    <a:bodyPr/>
                    <a:lstStyle/>
                    <a:p>
                      <a:r>
                        <a:rPr lang="en-US" sz="2000" b="0" dirty="0" smtClean="0">
                          <a:latin typeface="Arial"/>
                          <a:cs typeface="Arial"/>
                        </a:rPr>
                        <a:t>VLC Indoor Positioning System </a:t>
                      </a:r>
                      <a:endParaRPr lang="en-US" sz="2000" b="0" dirty="0">
                        <a:latin typeface="Arial"/>
                        <a:cs typeface="Arial"/>
                      </a:endParaRPr>
                    </a:p>
                  </a:txBody>
                  <a:tcPr/>
                </a:tc>
              </a:tr>
              <a:tr h="693190">
                <a:tc>
                  <a:txBody>
                    <a:bodyPr/>
                    <a:lstStyle/>
                    <a:p>
                      <a:pPr algn="l"/>
                      <a:r>
                        <a:rPr lang="en-US" sz="2400" b="1" dirty="0" smtClean="0">
                          <a:latin typeface="Arial"/>
                          <a:cs typeface="Arial"/>
                        </a:rPr>
                        <a:t>Transport layer </a:t>
                      </a:r>
                      <a:endParaRPr lang="en-US" sz="2400" b="1" dirty="0">
                        <a:latin typeface="Arial"/>
                        <a:cs typeface="Arial"/>
                      </a:endParaRPr>
                    </a:p>
                  </a:txBody>
                  <a:tcPr/>
                </a:tc>
                <a:tc>
                  <a:txBody>
                    <a:bodyPr/>
                    <a:lstStyle/>
                    <a:p>
                      <a:r>
                        <a:rPr lang="en-US" sz="2000" dirty="0" smtClean="0">
                          <a:latin typeface="Arial"/>
                          <a:cs typeface="Arial"/>
                        </a:rPr>
                        <a:t>Performance Analysis of Transmission Control Protocol (TCP) over FSO, VLC</a:t>
                      </a:r>
                      <a:endParaRPr lang="en-US" sz="2000" b="0" dirty="0">
                        <a:latin typeface="Arial"/>
                        <a:cs typeface="Arial"/>
                      </a:endParaRPr>
                    </a:p>
                  </a:txBody>
                  <a:tcPr/>
                </a:tc>
              </a:tr>
              <a:tr h="1249216">
                <a:tc>
                  <a:txBody>
                    <a:bodyPr/>
                    <a:lstStyle/>
                    <a:p>
                      <a:pPr marL="0" indent="0" algn="l">
                        <a:buFont typeface="Arial"/>
                        <a:buNone/>
                      </a:pPr>
                      <a:r>
                        <a:rPr lang="en-US" sz="2400" b="1" dirty="0" smtClean="0">
                          <a:latin typeface="Arial"/>
                          <a:cs typeface="Arial"/>
                        </a:rPr>
                        <a:t>Network layer </a:t>
                      </a:r>
                      <a:endParaRPr lang="en-US" sz="2400" b="1" dirty="0">
                        <a:latin typeface="Arial"/>
                        <a:cs typeface="Arial"/>
                      </a:endParaRPr>
                    </a:p>
                  </a:txBody>
                  <a:tcPr/>
                </a:tc>
                <a:tc>
                  <a:txBody>
                    <a:bodyPr/>
                    <a:lstStyle/>
                    <a:p>
                      <a:pPr marL="0" indent="0">
                        <a:buFont typeface="Arial"/>
                        <a:buNone/>
                      </a:pPr>
                      <a:r>
                        <a:rPr lang="en-US" sz="2000" dirty="0" smtClean="0">
                          <a:latin typeface="Arial"/>
                          <a:cs typeface="Arial"/>
                        </a:rPr>
                        <a:t>Possibilities of Integrating OWC in Existing Networks &amp; Technologies</a:t>
                      </a:r>
                    </a:p>
                    <a:p>
                      <a:pPr marL="285750" indent="-285750">
                        <a:buFont typeface="Arial"/>
                        <a:buChar char="•"/>
                      </a:pPr>
                      <a:r>
                        <a:rPr lang="en-US" sz="2000" dirty="0" smtClean="0">
                          <a:latin typeface="Arial"/>
                          <a:cs typeface="Arial"/>
                        </a:rPr>
                        <a:t>Hybrid FSO/RF Networks</a:t>
                      </a:r>
                    </a:p>
                    <a:p>
                      <a:pPr marL="285750" indent="-285750">
                        <a:buFont typeface="Arial"/>
                        <a:buChar char="•"/>
                      </a:pPr>
                      <a:r>
                        <a:rPr lang="en-US" sz="2000" dirty="0" smtClean="0">
                          <a:latin typeface="Arial"/>
                          <a:cs typeface="Arial"/>
                        </a:rPr>
                        <a:t>Integrated FSO/PON Networks</a:t>
                      </a:r>
                      <a:r>
                        <a:rPr lang="en-US" sz="2000" baseline="0" dirty="0" smtClean="0">
                          <a:latin typeface="Arial"/>
                          <a:cs typeface="Arial"/>
                        </a:rPr>
                        <a:t> </a:t>
                      </a:r>
                      <a:endParaRPr lang="en-US" sz="2000" dirty="0" smtClean="0">
                        <a:latin typeface="Arial"/>
                        <a:cs typeface="Arial"/>
                      </a:endParaRPr>
                    </a:p>
                    <a:p>
                      <a:pPr marL="285750" indent="-285750">
                        <a:buFont typeface="Arial"/>
                        <a:buChar char="•"/>
                      </a:pPr>
                      <a:r>
                        <a:rPr lang="en-US" sz="2000" dirty="0" smtClean="0">
                          <a:latin typeface="Arial"/>
                          <a:cs typeface="Arial"/>
                        </a:rPr>
                        <a:t>Hybrid VLC/</a:t>
                      </a:r>
                      <a:r>
                        <a:rPr lang="en-US" sz="2000" dirty="0" err="1" smtClean="0">
                          <a:latin typeface="Arial"/>
                          <a:cs typeface="Arial"/>
                        </a:rPr>
                        <a:t>Wifi</a:t>
                      </a:r>
                      <a:r>
                        <a:rPr lang="en-US" sz="2000" dirty="0" smtClean="0">
                          <a:latin typeface="Arial"/>
                          <a:cs typeface="Arial"/>
                        </a:rPr>
                        <a:t> Networks </a:t>
                      </a:r>
                      <a:endParaRPr lang="en-US" sz="2000" b="0" dirty="0">
                        <a:latin typeface="Arial"/>
                        <a:cs typeface="Arial"/>
                      </a:endParaRPr>
                    </a:p>
                  </a:txBody>
                  <a:tcPr/>
                </a:tc>
              </a:tr>
              <a:tr h="2411277">
                <a:tc>
                  <a:txBody>
                    <a:bodyPr/>
                    <a:lstStyle/>
                    <a:p>
                      <a:pPr algn="l"/>
                      <a:r>
                        <a:rPr lang="en-US" sz="2400" b="1" dirty="0" smtClean="0">
                          <a:latin typeface="Arial"/>
                          <a:cs typeface="Arial"/>
                        </a:rPr>
                        <a:t> Link layer </a:t>
                      </a:r>
                      <a:endParaRPr lang="en-US" sz="2400" b="1" dirty="0">
                        <a:latin typeface="Arial"/>
                        <a:cs typeface="Arial"/>
                      </a:endParaRPr>
                    </a:p>
                  </a:txBody>
                  <a:tcPr/>
                </a:tc>
                <a:tc>
                  <a:txBody>
                    <a:bodyPr/>
                    <a:lstStyle/>
                    <a:p>
                      <a:r>
                        <a:rPr lang="en-US" sz="2000" dirty="0" smtClean="0">
                          <a:latin typeface="Arial"/>
                          <a:cs typeface="Arial"/>
                        </a:rPr>
                        <a:t>New designs for media access control (MAC) protocols in the integrated networks </a:t>
                      </a:r>
                    </a:p>
                    <a:p>
                      <a:pPr marL="285750" indent="-285750">
                        <a:buFont typeface="Arial"/>
                        <a:buChar char="•"/>
                      </a:pPr>
                      <a:r>
                        <a:rPr lang="en-US" sz="2000" i="0" dirty="0" smtClean="0">
                          <a:latin typeface="Arial"/>
                          <a:cs typeface="Arial"/>
                        </a:rPr>
                        <a:t>Dynamic bandwidth allocation (DBA) for Integrated FSO/PON networks</a:t>
                      </a:r>
                    </a:p>
                    <a:p>
                      <a:pPr marL="285750" indent="-285750">
                        <a:buFont typeface="Arial"/>
                        <a:buChar char="•"/>
                      </a:pPr>
                      <a:r>
                        <a:rPr lang="en-US" sz="2000" dirty="0" smtClean="0">
                          <a:latin typeface="Arial"/>
                          <a:cs typeface="Arial"/>
                        </a:rPr>
                        <a:t>Joint IEEE 802.15.7 and IEEE 802.11 CSMA/CA(s) for Hybrid VLC/</a:t>
                      </a:r>
                      <a:r>
                        <a:rPr lang="en-US" sz="2000" dirty="0" err="1" smtClean="0">
                          <a:latin typeface="Arial"/>
                          <a:cs typeface="Arial"/>
                        </a:rPr>
                        <a:t>Wifi</a:t>
                      </a:r>
                      <a:r>
                        <a:rPr lang="en-US" sz="2000" dirty="0" smtClean="0">
                          <a:latin typeface="Arial"/>
                          <a:cs typeface="Arial"/>
                        </a:rPr>
                        <a:t> Networks  </a:t>
                      </a:r>
                    </a:p>
                    <a:p>
                      <a:r>
                        <a:rPr lang="en-US" sz="2000" dirty="0" smtClean="0">
                          <a:latin typeface="Arial"/>
                          <a:cs typeface="Arial"/>
                        </a:rPr>
                        <a:t>Applications of Automatic-repeat-request (ARQ) protocols for reliable transmissions </a:t>
                      </a:r>
                      <a:endParaRPr lang="en-US" sz="2000" b="0" dirty="0">
                        <a:latin typeface="Arial"/>
                        <a:cs typeface="Arial"/>
                      </a:endParaRPr>
                    </a:p>
                  </a:txBody>
                  <a:tcPr/>
                </a:tc>
              </a:tr>
              <a:tr h="693190">
                <a:tc>
                  <a:txBody>
                    <a:bodyPr/>
                    <a:lstStyle/>
                    <a:p>
                      <a:pPr algn="l"/>
                      <a:r>
                        <a:rPr lang="en-US" sz="2400" b="1" dirty="0" smtClean="0">
                          <a:latin typeface="Arial"/>
                          <a:cs typeface="Arial"/>
                        </a:rPr>
                        <a:t>Physical layer </a:t>
                      </a:r>
                      <a:endParaRPr lang="en-US" sz="2400" b="1" dirty="0">
                        <a:latin typeface="Arial"/>
                        <a:cs typeface="Arial"/>
                      </a:endParaRPr>
                    </a:p>
                  </a:txBody>
                  <a:tcPr/>
                </a:tc>
                <a:tc>
                  <a:txBody>
                    <a:bodyPr/>
                    <a:lstStyle/>
                    <a:p>
                      <a:r>
                        <a:rPr lang="en-US" sz="2000" dirty="0" smtClean="0">
                          <a:latin typeface="Arial"/>
                          <a:cs typeface="Arial"/>
                        </a:rPr>
                        <a:t>Applications of Adaptive-rate (AR) schemes for effective transmissions</a:t>
                      </a:r>
                      <a:endParaRPr lang="en-US" sz="2000" b="0" dirty="0">
                        <a:latin typeface="Arial"/>
                        <a:cs typeface="Arial"/>
                      </a:endParaRPr>
                    </a:p>
                  </a:txBody>
                  <a:tcPr/>
                </a:tc>
              </a:tr>
            </a:tbl>
          </a:graphicData>
        </a:graphic>
      </p:graphicFrame>
      <p:grpSp>
        <p:nvGrpSpPr>
          <p:cNvPr id="777" name="Group 776"/>
          <p:cNvGrpSpPr>
            <a:grpSpLocks noChangeAspect="1"/>
          </p:cNvGrpSpPr>
          <p:nvPr/>
        </p:nvGrpSpPr>
        <p:grpSpPr>
          <a:xfrm>
            <a:off x="396407" y="21415513"/>
            <a:ext cx="7467600" cy="2789865"/>
            <a:chOff x="1066800" y="2590800"/>
            <a:chExt cx="7467600" cy="2789865"/>
          </a:xfrm>
        </p:grpSpPr>
        <p:sp>
          <p:nvSpPr>
            <p:cNvPr id="778" name="Rectangle 777"/>
            <p:cNvSpPr/>
            <p:nvPr/>
          </p:nvSpPr>
          <p:spPr>
            <a:xfrm>
              <a:off x="1066801" y="2634857"/>
              <a:ext cx="1288079" cy="2699143"/>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endParaRPr>
            </a:p>
          </p:txBody>
        </p:sp>
        <p:sp>
          <p:nvSpPr>
            <p:cNvPr id="779" name="Text Box 188"/>
            <p:cNvSpPr txBox="1">
              <a:spLocks noChangeArrowheads="1"/>
            </p:cNvSpPr>
            <p:nvPr/>
          </p:nvSpPr>
          <p:spPr bwMode="auto">
            <a:xfrm>
              <a:off x="1072917" y="2590800"/>
              <a:ext cx="8041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FTP server</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780" name="Oval 1036"/>
            <p:cNvSpPr>
              <a:spLocks noChangeArrowheads="1"/>
            </p:cNvSpPr>
            <p:nvPr/>
          </p:nvSpPr>
          <p:spPr bwMode="auto">
            <a:xfrm>
              <a:off x="4932619" y="2590800"/>
              <a:ext cx="3601781" cy="2706437"/>
            </a:xfrm>
            <a:prstGeom prst="ellipse">
              <a:avLst/>
            </a:prstGeom>
            <a:solidFill>
              <a:srgbClr val="F79646"/>
            </a:solidFill>
            <a:ln w="11113">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781" name="AutoShape 193"/>
            <p:cNvSpPr>
              <a:spLocks noChangeArrowheads="1"/>
            </p:cNvSpPr>
            <p:nvPr/>
          </p:nvSpPr>
          <p:spPr bwMode="auto">
            <a:xfrm>
              <a:off x="1801450" y="4197873"/>
              <a:ext cx="308041" cy="251436"/>
            </a:xfrm>
            <a:prstGeom prst="cube">
              <a:avLst>
                <a:gd name="adj" fmla="val 25000"/>
              </a:avLst>
            </a:prstGeom>
            <a:solidFill>
              <a:srgbClr val="4F81B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782" name="AutoShape 196"/>
            <p:cNvSpPr>
              <a:spLocks noChangeArrowheads="1"/>
            </p:cNvSpPr>
            <p:nvPr/>
          </p:nvSpPr>
          <p:spPr bwMode="auto">
            <a:xfrm>
              <a:off x="1806757" y="3719953"/>
              <a:ext cx="308041" cy="251436"/>
            </a:xfrm>
            <a:prstGeom prst="cube">
              <a:avLst>
                <a:gd name="adj" fmla="val 25000"/>
              </a:avLst>
            </a:prstGeom>
            <a:solidFill>
              <a:srgbClr val="4F81B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783" name="AutoShape 197"/>
            <p:cNvSpPr>
              <a:spLocks noChangeArrowheads="1"/>
            </p:cNvSpPr>
            <p:nvPr/>
          </p:nvSpPr>
          <p:spPr bwMode="auto">
            <a:xfrm>
              <a:off x="1801450" y="3242172"/>
              <a:ext cx="308041" cy="251436"/>
            </a:xfrm>
            <a:prstGeom prst="cube">
              <a:avLst>
                <a:gd name="adj" fmla="val 25000"/>
              </a:avLst>
            </a:prstGeom>
            <a:solidFill>
              <a:srgbClr val="4F81B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784" name="AutoShape 198"/>
            <p:cNvSpPr>
              <a:spLocks noChangeArrowheads="1"/>
            </p:cNvSpPr>
            <p:nvPr/>
          </p:nvSpPr>
          <p:spPr bwMode="auto">
            <a:xfrm>
              <a:off x="1806757" y="2648300"/>
              <a:ext cx="308041" cy="251436"/>
            </a:xfrm>
            <a:prstGeom prst="cube">
              <a:avLst>
                <a:gd name="adj" fmla="val 25000"/>
              </a:avLst>
            </a:prstGeom>
            <a:solidFill>
              <a:srgbClr val="4F81B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cxnSp>
          <p:nvCxnSpPr>
            <p:cNvPr id="785" name="Straight Connector 784"/>
            <p:cNvCxnSpPr>
              <a:stCxn id="784" idx="4"/>
            </p:cNvCxnSpPr>
            <p:nvPr/>
          </p:nvCxnSpPr>
          <p:spPr>
            <a:xfrm>
              <a:off x="2037788" y="2803120"/>
              <a:ext cx="441924" cy="1563524"/>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786" name="Straight Connector 785"/>
            <p:cNvCxnSpPr>
              <a:stCxn id="783" idx="5"/>
            </p:cNvCxnSpPr>
            <p:nvPr/>
          </p:nvCxnSpPr>
          <p:spPr>
            <a:xfrm>
              <a:off x="2109492" y="3338789"/>
              <a:ext cx="375952" cy="1066316"/>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787" name="Straight Connector 786"/>
            <p:cNvCxnSpPr>
              <a:stCxn id="782" idx="5"/>
            </p:cNvCxnSpPr>
            <p:nvPr/>
          </p:nvCxnSpPr>
          <p:spPr>
            <a:xfrm>
              <a:off x="2114799" y="3816570"/>
              <a:ext cx="370645" cy="554048"/>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788" name="Straight Connector 787"/>
            <p:cNvCxnSpPr>
              <a:stCxn id="781" idx="5"/>
            </p:cNvCxnSpPr>
            <p:nvPr/>
          </p:nvCxnSpPr>
          <p:spPr>
            <a:xfrm>
              <a:off x="2109492" y="4294490"/>
              <a:ext cx="370220" cy="79457"/>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789" name="Straight Connector 788"/>
            <p:cNvCxnSpPr>
              <a:stCxn id="794" idx="5"/>
            </p:cNvCxnSpPr>
            <p:nvPr/>
          </p:nvCxnSpPr>
          <p:spPr>
            <a:xfrm flipV="1">
              <a:off x="2124815" y="4366644"/>
              <a:ext cx="354897" cy="462197"/>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790" name="Text Box 188"/>
            <p:cNvSpPr txBox="1">
              <a:spLocks noChangeArrowheads="1"/>
            </p:cNvSpPr>
            <p:nvPr/>
          </p:nvSpPr>
          <p:spPr bwMode="auto">
            <a:xfrm>
              <a:off x="1066800" y="3135063"/>
              <a:ext cx="10671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HTTP server</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791" name="Text Box 188"/>
            <p:cNvSpPr txBox="1">
              <a:spLocks noChangeArrowheads="1"/>
            </p:cNvSpPr>
            <p:nvPr/>
          </p:nvSpPr>
          <p:spPr bwMode="auto">
            <a:xfrm>
              <a:off x="1107453" y="3605191"/>
              <a:ext cx="81311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Email server</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792" name="Text Box 188"/>
            <p:cNvSpPr txBox="1">
              <a:spLocks noChangeArrowheads="1"/>
            </p:cNvSpPr>
            <p:nvPr/>
          </p:nvSpPr>
          <p:spPr bwMode="auto">
            <a:xfrm>
              <a:off x="1103816" y="4096972"/>
              <a:ext cx="7846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Video server</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793" name="Text Box 188"/>
            <p:cNvSpPr txBox="1">
              <a:spLocks noChangeArrowheads="1"/>
            </p:cNvSpPr>
            <p:nvPr/>
          </p:nvSpPr>
          <p:spPr bwMode="auto">
            <a:xfrm>
              <a:off x="1077673" y="4634439"/>
              <a:ext cx="114320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Voice server</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794" name="AutoShape 193"/>
            <p:cNvSpPr>
              <a:spLocks noChangeArrowheads="1"/>
            </p:cNvSpPr>
            <p:nvPr/>
          </p:nvSpPr>
          <p:spPr bwMode="auto">
            <a:xfrm>
              <a:off x="1816774" y="4732224"/>
              <a:ext cx="308041" cy="251436"/>
            </a:xfrm>
            <a:prstGeom prst="cube">
              <a:avLst>
                <a:gd name="adj" fmla="val 25000"/>
              </a:avLst>
            </a:prstGeom>
            <a:solidFill>
              <a:srgbClr val="4F81BD"/>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795" name="Oval 1036"/>
            <p:cNvSpPr>
              <a:spLocks noChangeArrowheads="1"/>
            </p:cNvSpPr>
            <p:nvPr/>
          </p:nvSpPr>
          <p:spPr bwMode="auto">
            <a:xfrm>
              <a:off x="3430419" y="2634857"/>
              <a:ext cx="2921230" cy="2699143"/>
            </a:xfrm>
            <a:prstGeom prst="ellipse">
              <a:avLst/>
            </a:prstGeom>
            <a:solidFill>
              <a:srgbClr val="FFFFFF">
                <a:lumMod val="95000"/>
              </a:srgbClr>
            </a:solidFill>
            <a:ln w="11113">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796" name="AutoShape 2063"/>
            <p:cNvSpPr>
              <a:spLocks noChangeArrowheads="1"/>
            </p:cNvSpPr>
            <p:nvPr/>
          </p:nvSpPr>
          <p:spPr bwMode="auto">
            <a:xfrm>
              <a:off x="3530528" y="3815128"/>
              <a:ext cx="355959" cy="791416"/>
            </a:xfrm>
            <a:prstGeom prst="cube">
              <a:avLst>
                <a:gd name="adj" fmla="val 25000"/>
              </a:avLst>
            </a:prstGeom>
            <a:solidFill>
              <a:srgbClr val="D5D5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97" name="Group 7"/>
            <p:cNvGrpSpPr>
              <a:grpSpLocks/>
            </p:cNvGrpSpPr>
            <p:nvPr/>
          </p:nvGrpSpPr>
          <p:grpSpPr bwMode="auto">
            <a:xfrm>
              <a:off x="2485444" y="4289781"/>
              <a:ext cx="349628" cy="384138"/>
              <a:chOff x="3815" y="3168"/>
              <a:chExt cx="195" cy="226"/>
            </a:xfrm>
          </p:grpSpPr>
          <p:sp>
            <p:nvSpPr>
              <p:cNvPr id="1076" name="Oval 8"/>
              <p:cNvSpPr>
                <a:spLocks noChangeArrowheads="1"/>
              </p:cNvSpPr>
              <p:nvPr/>
            </p:nvSpPr>
            <p:spPr bwMode="auto">
              <a:xfrm>
                <a:off x="3816" y="3322"/>
                <a:ext cx="194" cy="72"/>
              </a:xfrm>
              <a:prstGeom prst="ellipse">
                <a:avLst/>
              </a:prstGeom>
              <a:solidFill>
                <a:srgbClr val="4F81BD"/>
              </a:solidFill>
              <a:ln>
                <a:noFill/>
              </a:ln>
              <a:extLst>
                <a:ext uri="{91240B29-F687-4f45-9708-019B960494DF}">
                  <a14:hiddenLine xmlns:a14="http://schemas.microsoft.com/office/drawing/2010/main" w="7938">
                    <a:solidFill>
                      <a:srgbClr val="AAE6FF"/>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77" name="Rectangle 9"/>
              <p:cNvSpPr>
                <a:spLocks noChangeArrowheads="1"/>
              </p:cNvSpPr>
              <p:nvPr/>
            </p:nvSpPr>
            <p:spPr bwMode="auto">
              <a:xfrm>
                <a:off x="3815" y="3205"/>
                <a:ext cx="194" cy="153"/>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78" name="Rectangle 10"/>
              <p:cNvSpPr>
                <a:spLocks noChangeArrowheads="1"/>
              </p:cNvSpPr>
              <p:nvPr/>
            </p:nvSpPr>
            <p:spPr bwMode="auto">
              <a:xfrm>
                <a:off x="3815" y="3205"/>
                <a:ext cx="194" cy="153"/>
              </a:xfrm>
              <a:prstGeom prst="rect">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79" name="Oval 11"/>
              <p:cNvSpPr>
                <a:spLocks noChangeArrowheads="1"/>
              </p:cNvSpPr>
              <p:nvPr/>
            </p:nvSpPr>
            <p:spPr bwMode="auto">
              <a:xfrm>
                <a:off x="3816" y="3168"/>
                <a:ext cx="194" cy="72"/>
              </a:xfrm>
              <a:prstGeom prst="ellipse">
                <a:avLst/>
              </a:prstGeom>
              <a:solidFill>
                <a:srgbClr val="777ED5"/>
              </a:solidFill>
              <a:ln>
                <a:noFill/>
              </a:ln>
              <a:effectLst/>
              <a:extLst>
                <a:ext uri="{91240B29-F687-4f45-9708-019B960494DF}">
                  <a14:hiddenLine xmlns:a14="http://schemas.microsoft.com/office/drawing/2010/main" w="9525">
                    <a:solidFill>
                      <a:srgbClr val="AAE6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cxnSp>
          <p:nvCxnSpPr>
            <p:cNvPr id="798" name="Straight Connector 797"/>
            <p:cNvCxnSpPr>
              <a:stCxn id="1078" idx="3"/>
            </p:cNvCxnSpPr>
            <p:nvPr/>
          </p:nvCxnSpPr>
          <p:spPr>
            <a:xfrm>
              <a:off x="2833279" y="4482700"/>
              <a:ext cx="697250" cy="4521"/>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sp>
          <p:nvSpPr>
            <p:cNvPr id="799" name="Text Box 188"/>
            <p:cNvSpPr txBox="1">
              <a:spLocks noChangeArrowheads="1"/>
            </p:cNvSpPr>
            <p:nvPr/>
          </p:nvSpPr>
          <p:spPr bwMode="auto">
            <a:xfrm>
              <a:off x="2404641" y="4078755"/>
              <a:ext cx="89962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OLT</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800" name="Text Box 188"/>
            <p:cNvSpPr txBox="1">
              <a:spLocks noChangeArrowheads="1"/>
            </p:cNvSpPr>
            <p:nvPr/>
          </p:nvSpPr>
          <p:spPr bwMode="auto">
            <a:xfrm>
              <a:off x="2201334" y="4191000"/>
              <a:ext cx="20035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Fiber</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801" name="Rectangle 800"/>
            <p:cNvSpPr/>
            <p:nvPr/>
          </p:nvSpPr>
          <p:spPr>
            <a:xfrm>
              <a:off x="4083874" y="4444239"/>
              <a:ext cx="1052892" cy="73866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cs typeface="Arial"/>
                </a:rPr>
                <a:t>Optical </a:t>
              </a:r>
              <a:endParaRPr kumimoji="0" lang="en-US" sz="1400" b="0" i="0" u="none" strike="noStrike" kern="0" cap="none" spc="0" normalizeH="0" baseline="0" noProof="0" dirty="0" smtClean="0">
                <a:ln>
                  <a:noFill/>
                </a:ln>
                <a:solidFill>
                  <a:sysClr val="windowText" lastClr="000000"/>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Arial"/>
                  <a:cs typeface="Arial"/>
                </a:rPr>
                <a:t>d</a:t>
              </a:r>
              <a:r>
                <a:rPr kumimoji="0" lang="en-US" sz="1400" b="0" i="0" u="none" strike="noStrike" kern="0" cap="none" spc="0" normalizeH="0" baseline="0" noProof="0" dirty="0" smtClean="0">
                  <a:ln>
                    <a:noFill/>
                  </a:ln>
                  <a:solidFill>
                    <a:sysClr val="windowText" lastClr="000000"/>
                  </a:solidFill>
                  <a:effectLst/>
                  <a:uLnTx/>
                  <a:uFillTx/>
                  <a:latin typeface="Arial"/>
                  <a:cs typeface="Arial"/>
                </a:rPr>
                <a:t>istribution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network </a:t>
              </a:r>
              <a:endParaRPr kumimoji="0" lang="en-US" sz="14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802" name="Group 8"/>
            <p:cNvGrpSpPr/>
            <p:nvPr/>
          </p:nvGrpSpPr>
          <p:grpSpPr>
            <a:xfrm>
              <a:off x="4051433" y="2690859"/>
              <a:ext cx="1578698" cy="1840606"/>
              <a:chOff x="815" y="2160"/>
              <a:chExt cx="1134" cy="1302"/>
            </a:xfrm>
            <a:solidFill>
              <a:srgbClr val="46FFEB"/>
            </a:solidFill>
          </p:grpSpPr>
          <p:sp>
            <p:nvSpPr>
              <p:cNvPr id="1051" name="Oval 9"/>
              <p:cNvSpPr>
                <a:spLocks noChangeArrowheads="1"/>
              </p:cNvSpPr>
              <p:nvPr/>
            </p:nvSpPr>
            <p:spPr bwMode="auto">
              <a:xfrm>
                <a:off x="1745" y="3067"/>
                <a:ext cx="137" cy="181"/>
              </a:xfrm>
              <a:prstGeom prst="ellipse">
                <a:avLst/>
              </a:prstGeom>
              <a:grpFill/>
              <a:ln w="9525">
                <a:noFill/>
                <a:round/>
              </a:ln>
              <a:effectLst>
                <a:outerShdw dist="107763" dir="18900000" algn="ctr" rotWithShape="0">
                  <a:srgbClr val="1F497D">
                    <a:alpha val="50000"/>
                  </a:srgbClr>
                </a:outer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outerShdw blurRad="38100" dist="38100" dir="2700000" algn="tl">
                      <a:srgbClr val="FFFFFF"/>
                    </a:outerShdw>
                  </a:effectLst>
                  <a:uLnTx/>
                  <a:uFillTx/>
                  <a:latin typeface="Arial"/>
                  <a:ea typeface="Arial"/>
                  <a:cs typeface="Arial"/>
                  <a:sym typeface="Arial"/>
                </a:endParaRPr>
              </a:p>
            </p:txBody>
          </p:sp>
          <p:sp>
            <p:nvSpPr>
              <p:cNvPr id="1052" name="Freeform 10"/>
              <p:cNvSpPr>
                <a:spLocks/>
              </p:cNvSpPr>
              <p:nvPr/>
            </p:nvSpPr>
            <p:spPr bwMode="auto">
              <a:xfrm>
                <a:off x="1383" y="2478"/>
                <a:ext cx="160" cy="208"/>
              </a:xfrm>
              <a:custGeom>
                <a:avLst/>
                <a:gdLst>
                  <a:gd name="T0" fmla="*/ 6 w 160"/>
                  <a:gd name="T1" fmla="*/ 42 h 208"/>
                  <a:gd name="T2" fmla="*/ 31 w 160"/>
                  <a:gd name="T3" fmla="*/ 189 h 208"/>
                  <a:gd name="T4" fmla="*/ 68 w 160"/>
                  <a:gd name="T5" fmla="*/ 208 h 208"/>
                  <a:gd name="T6" fmla="*/ 141 w 160"/>
                  <a:gd name="T7" fmla="*/ 177 h 208"/>
                  <a:gd name="T8" fmla="*/ 160 w 160"/>
                  <a:gd name="T9" fmla="*/ 110 h 208"/>
                  <a:gd name="T10" fmla="*/ 104 w 160"/>
                  <a:gd name="T11" fmla="*/ 36 h 208"/>
                  <a:gd name="T12" fmla="*/ 55 w 160"/>
                  <a:gd name="T13" fmla="*/ 0 h 208"/>
                  <a:gd name="T14" fmla="*/ 6 w 160"/>
                  <a:gd name="T15" fmla="*/ 42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0" h="208">
                    <a:moveTo>
                      <a:pt x="6" y="42"/>
                    </a:moveTo>
                    <a:cubicBezTo>
                      <a:pt x="7" y="58"/>
                      <a:pt x="0" y="163"/>
                      <a:pt x="31" y="189"/>
                    </a:cubicBezTo>
                    <a:cubicBezTo>
                      <a:pt x="42" y="198"/>
                      <a:pt x="56" y="201"/>
                      <a:pt x="68" y="208"/>
                    </a:cubicBezTo>
                    <a:cubicBezTo>
                      <a:pt x="116" y="201"/>
                      <a:pt x="107" y="200"/>
                      <a:pt x="141" y="177"/>
                    </a:cubicBezTo>
                    <a:cubicBezTo>
                      <a:pt x="156" y="130"/>
                      <a:pt x="150" y="153"/>
                      <a:pt x="160" y="110"/>
                    </a:cubicBezTo>
                    <a:cubicBezTo>
                      <a:pt x="153" y="75"/>
                      <a:pt x="139" y="47"/>
                      <a:pt x="104" y="36"/>
                    </a:cubicBezTo>
                    <a:cubicBezTo>
                      <a:pt x="90" y="15"/>
                      <a:pt x="79" y="8"/>
                      <a:pt x="55" y="0"/>
                    </a:cubicBezTo>
                    <a:cubicBezTo>
                      <a:pt x="23" y="8"/>
                      <a:pt x="14" y="10"/>
                      <a:pt x="6" y="42"/>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3" name="Freeform 11"/>
              <p:cNvSpPr>
                <a:spLocks/>
              </p:cNvSpPr>
              <p:nvPr/>
            </p:nvSpPr>
            <p:spPr bwMode="auto">
              <a:xfrm>
                <a:off x="1155" y="2386"/>
                <a:ext cx="222" cy="295"/>
              </a:xfrm>
              <a:custGeom>
                <a:avLst/>
                <a:gdLst>
                  <a:gd name="T0" fmla="*/ 68 w 221"/>
                  <a:gd name="T1" fmla="*/ 49 h 294"/>
                  <a:gd name="T2" fmla="*/ 0 w 221"/>
                  <a:gd name="T3" fmla="*/ 123 h 294"/>
                  <a:gd name="T4" fmla="*/ 7 w 221"/>
                  <a:gd name="T5" fmla="*/ 245 h 294"/>
                  <a:gd name="T6" fmla="*/ 49 w 221"/>
                  <a:gd name="T7" fmla="*/ 276 h 294"/>
                  <a:gd name="T8" fmla="*/ 86 w 221"/>
                  <a:gd name="T9" fmla="*/ 288 h 294"/>
                  <a:gd name="T10" fmla="*/ 148 w 221"/>
                  <a:gd name="T11" fmla="*/ 276 h 294"/>
                  <a:gd name="T12" fmla="*/ 160 w 221"/>
                  <a:gd name="T13" fmla="*/ 98 h 294"/>
                  <a:gd name="T14" fmla="*/ 221 w 221"/>
                  <a:gd name="T15" fmla="*/ 74 h 294"/>
                  <a:gd name="T16" fmla="*/ 135 w 221"/>
                  <a:gd name="T17" fmla="*/ 49 h 294"/>
                  <a:gd name="T18" fmla="*/ 62 w 221"/>
                  <a:gd name="T19" fmla="*/ 0 h 294"/>
                  <a:gd name="T20" fmla="*/ 68 w 221"/>
                  <a:gd name="T21" fmla="*/ 49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1" h="294">
                    <a:moveTo>
                      <a:pt x="68" y="49"/>
                    </a:moveTo>
                    <a:cubicBezTo>
                      <a:pt x="30" y="58"/>
                      <a:pt x="13" y="87"/>
                      <a:pt x="0" y="123"/>
                    </a:cubicBezTo>
                    <a:cubicBezTo>
                      <a:pt x="2" y="164"/>
                      <a:pt x="0" y="205"/>
                      <a:pt x="7" y="245"/>
                    </a:cubicBezTo>
                    <a:cubicBezTo>
                      <a:pt x="9" y="259"/>
                      <a:pt x="39" y="272"/>
                      <a:pt x="49" y="276"/>
                    </a:cubicBezTo>
                    <a:cubicBezTo>
                      <a:pt x="61" y="281"/>
                      <a:pt x="86" y="288"/>
                      <a:pt x="86" y="288"/>
                    </a:cubicBezTo>
                    <a:cubicBezTo>
                      <a:pt x="107" y="284"/>
                      <a:pt x="138" y="294"/>
                      <a:pt x="148" y="276"/>
                    </a:cubicBezTo>
                    <a:cubicBezTo>
                      <a:pt x="155" y="264"/>
                      <a:pt x="151" y="128"/>
                      <a:pt x="160" y="98"/>
                    </a:cubicBezTo>
                    <a:cubicBezTo>
                      <a:pt x="165" y="82"/>
                      <a:pt x="208" y="78"/>
                      <a:pt x="221" y="74"/>
                    </a:cubicBezTo>
                    <a:cubicBezTo>
                      <a:pt x="191" y="68"/>
                      <a:pt x="165" y="56"/>
                      <a:pt x="135" y="49"/>
                    </a:cubicBezTo>
                    <a:cubicBezTo>
                      <a:pt x="109" y="32"/>
                      <a:pt x="92" y="10"/>
                      <a:pt x="62" y="0"/>
                    </a:cubicBezTo>
                    <a:cubicBezTo>
                      <a:pt x="52" y="32"/>
                      <a:pt x="68" y="21"/>
                      <a:pt x="68" y="49"/>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4" name="Freeform 12"/>
              <p:cNvSpPr>
                <a:spLocks/>
              </p:cNvSpPr>
              <p:nvPr/>
            </p:nvSpPr>
            <p:spPr bwMode="auto">
              <a:xfrm>
                <a:off x="1383" y="3067"/>
                <a:ext cx="90" cy="138"/>
              </a:xfrm>
              <a:custGeom>
                <a:avLst/>
                <a:gdLst>
                  <a:gd name="T0" fmla="*/ 36 w 90"/>
                  <a:gd name="T1" fmla="*/ 0 h 138"/>
                  <a:gd name="T2" fmla="*/ 0 w 90"/>
                  <a:gd name="T3" fmla="*/ 49 h 138"/>
                  <a:gd name="T4" fmla="*/ 85 w 90"/>
                  <a:gd name="T5" fmla="*/ 117 h 138"/>
                  <a:gd name="T6" fmla="*/ 36 w 90"/>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38">
                    <a:moveTo>
                      <a:pt x="36" y="0"/>
                    </a:moveTo>
                    <a:cubicBezTo>
                      <a:pt x="14" y="15"/>
                      <a:pt x="14" y="28"/>
                      <a:pt x="0" y="49"/>
                    </a:cubicBezTo>
                    <a:cubicBezTo>
                      <a:pt x="8" y="138"/>
                      <a:pt x="0" y="125"/>
                      <a:pt x="85" y="117"/>
                    </a:cubicBezTo>
                    <a:cubicBezTo>
                      <a:pt x="83" y="91"/>
                      <a:pt x="90" y="0"/>
                      <a:pt x="36"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5" name="Freeform 13"/>
              <p:cNvSpPr>
                <a:spLocks/>
              </p:cNvSpPr>
              <p:nvPr/>
            </p:nvSpPr>
            <p:spPr bwMode="auto">
              <a:xfrm>
                <a:off x="975" y="2887"/>
                <a:ext cx="327" cy="245"/>
              </a:xfrm>
              <a:custGeom>
                <a:avLst/>
                <a:gdLst>
                  <a:gd name="T0" fmla="*/ 85 w 327"/>
                  <a:gd name="T1" fmla="*/ 31 h 245"/>
                  <a:gd name="T2" fmla="*/ 36 w 327"/>
                  <a:gd name="T3" fmla="*/ 74 h 245"/>
                  <a:gd name="T4" fmla="*/ 153 w 327"/>
                  <a:gd name="T5" fmla="*/ 245 h 245"/>
                  <a:gd name="T6" fmla="*/ 294 w 327"/>
                  <a:gd name="T7" fmla="*/ 221 h 245"/>
                  <a:gd name="T8" fmla="*/ 275 w 327"/>
                  <a:gd name="T9" fmla="*/ 62 h 245"/>
                  <a:gd name="T10" fmla="*/ 171 w 327"/>
                  <a:gd name="T11" fmla="*/ 6 h 245"/>
                  <a:gd name="T12" fmla="*/ 85 w 327"/>
                  <a:gd name="T13" fmla="*/ 31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7" h="245">
                    <a:moveTo>
                      <a:pt x="85" y="31"/>
                    </a:moveTo>
                    <a:cubicBezTo>
                      <a:pt x="61" y="39"/>
                      <a:pt x="55" y="56"/>
                      <a:pt x="36" y="74"/>
                    </a:cubicBezTo>
                    <a:cubicBezTo>
                      <a:pt x="0" y="182"/>
                      <a:pt x="70" y="225"/>
                      <a:pt x="153" y="245"/>
                    </a:cubicBezTo>
                    <a:cubicBezTo>
                      <a:pt x="257" y="238"/>
                      <a:pt x="223" y="235"/>
                      <a:pt x="294" y="221"/>
                    </a:cubicBezTo>
                    <a:cubicBezTo>
                      <a:pt x="304" y="168"/>
                      <a:pt x="327" y="95"/>
                      <a:pt x="275" y="62"/>
                    </a:cubicBezTo>
                    <a:cubicBezTo>
                      <a:pt x="251" y="24"/>
                      <a:pt x="210" y="20"/>
                      <a:pt x="171" y="6"/>
                    </a:cubicBezTo>
                    <a:cubicBezTo>
                      <a:pt x="159" y="7"/>
                      <a:pt x="85" y="0"/>
                      <a:pt x="85" y="31"/>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6" name="Freeform 14"/>
              <p:cNvSpPr>
                <a:spLocks/>
              </p:cNvSpPr>
              <p:nvPr/>
            </p:nvSpPr>
            <p:spPr bwMode="auto">
              <a:xfrm>
                <a:off x="839" y="2432"/>
                <a:ext cx="270" cy="303"/>
              </a:xfrm>
              <a:custGeom>
                <a:avLst/>
                <a:gdLst>
                  <a:gd name="T0" fmla="*/ 109 w 347"/>
                  <a:gd name="T1" fmla="*/ 21 h 349"/>
                  <a:gd name="T2" fmla="*/ 59 w 347"/>
                  <a:gd name="T3" fmla="*/ 46 h 349"/>
                  <a:gd name="T4" fmla="*/ 29 w 347"/>
                  <a:gd name="T5" fmla="*/ 113 h 349"/>
                  <a:gd name="T6" fmla="*/ 78 w 347"/>
                  <a:gd name="T7" fmla="*/ 297 h 349"/>
                  <a:gd name="T8" fmla="*/ 347 w 347"/>
                  <a:gd name="T9" fmla="*/ 236 h 349"/>
                  <a:gd name="T10" fmla="*/ 274 w 347"/>
                  <a:gd name="T11" fmla="*/ 64 h 349"/>
                  <a:gd name="T12" fmla="*/ 109 w 347"/>
                  <a:gd name="T13" fmla="*/ 21 h 3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349">
                    <a:moveTo>
                      <a:pt x="109" y="21"/>
                    </a:moveTo>
                    <a:cubicBezTo>
                      <a:pt x="88" y="28"/>
                      <a:pt x="80" y="39"/>
                      <a:pt x="59" y="46"/>
                    </a:cubicBezTo>
                    <a:cubicBezTo>
                      <a:pt x="44" y="68"/>
                      <a:pt x="35" y="87"/>
                      <a:pt x="29" y="113"/>
                    </a:cubicBezTo>
                    <a:cubicBezTo>
                      <a:pt x="35" y="262"/>
                      <a:pt x="0" y="248"/>
                      <a:pt x="78" y="297"/>
                    </a:cubicBezTo>
                    <a:cubicBezTo>
                      <a:pt x="199" y="294"/>
                      <a:pt x="309" y="349"/>
                      <a:pt x="347" y="236"/>
                    </a:cubicBezTo>
                    <a:cubicBezTo>
                      <a:pt x="342" y="154"/>
                      <a:pt x="340" y="108"/>
                      <a:pt x="274" y="64"/>
                    </a:cubicBezTo>
                    <a:cubicBezTo>
                      <a:pt x="231" y="0"/>
                      <a:pt x="187" y="16"/>
                      <a:pt x="109" y="21"/>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7" name="Freeform 15"/>
              <p:cNvSpPr>
                <a:spLocks/>
              </p:cNvSpPr>
              <p:nvPr/>
            </p:nvSpPr>
            <p:spPr bwMode="auto">
              <a:xfrm>
                <a:off x="1309" y="2972"/>
                <a:ext cx="70" cy="84"/>
              </a:xfrm>
              <a:custGeom>
                <a:avLst/>
                <a:gdLst>
                  <a:gd name="T0" fmla="*/ 8 w 72"/>
                  <a:gd name="T1" fmla="*/ 0 h 85"/>
                  <a:gd name="T2" fmla="*/ 64 w 72"/>
                  <a:gd name="T3" fmla="*/ 49 h 85"/>
                  <a:gd name="T4" fmla="*/ 45 w 72"/>
                  <a:gd name="T5" fmla="*/ 18 h 85"/>
                  <a:gd name="T6" fmla="*/ 8 w 72"/>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85">
                    <a:moveTo>
                      <a:pt x="8" y="0"/>
                    </a:moveTo>
                    <a:cubicBezTo>
                      <a:pt x="13" y="40"/>
                      <a:pt x="0" y="85"/>
                      <a:pt x="64" y="49"/>
                    </a:cubicBezTo>
                    <a:cubicBezTo>
                      <a:pt x="72" y="45"/>
                      <a:pt x="46" y="18"/>
                      <a:pt x="45" y="18"/>
                    </a:cubicBezTo>
                    <a:cubicBezTo>
                      <a:pt x="4" y="2"/>
                      <a:pt x="8" y="27"/>
                      <a:pt x="8"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8" name="Freeform 16"/>
              <p:cNvSpPr>
                <a:spLocks/>
              </p:cNvSpPr>
              <p:nvPr/>
            </p:nvSpPr>
            <p:spPr bwMode="auto">
              <a:xfrm>
                <a:off x="1666" y="2908"/>
                <a:ext cx="178" cy="136"/>
              </a:xfrm>
              <a:custGeom>
                <a:avLst/>
                <a:gdLst>
                  <a:gd name="T0" fmla="*/ 81 w 178"/>
                  <a:gd name="T1" fmla="*/ 3 h 137"/>
                  <a:gd name="T2" fmla="*/ 20 w 178"/>
                  <a:gd name="T3" fmla="*/ 52 h 137"/>
                  <a:gd name="T4" fmla="*/ 38 w 178"/>
                  <a:gd name="T5" fmla="*/ 137 h 137"/>
                  <a:gd name="T6" fmla="*/ 161 w 178"/>
                  <a:gd name="T7" fmla="*/ 113 h 137"/>
                  <a:gd name="T8" fmla="*/ 173 w 178"/>
                  <a:gd name="T9" fmla="*/ 95 h 137"/>
                  <a:gd name="T10" fmla="*/ 106 w 178"/>
                  <a:gd name="T11" fmla="*/ 15 h 137"/>
                  <a:gd name="T12" fmla="*/ 81 w 178"/>
                  <a:gd name="T13" fmla="*/ 3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37">
                    <a:moveTo>
                      <a:pt x="81" y="3"/>
                    </a:moveTo>
                    <a:cubicBezTo>
                      <a:pt x="61" y="23"/>
                      <a:pt x="40" y="31"/>
                      <a:pt x="20" y="52"/>
                    </a:cubicBezTo>
                    <a:cubicBezTo>
                      <a:pt x="12" y="84"/>
                      <a:pt x="0" y="124"/>
                      <a:pt x="38" y="137"/>
                    </a:cubicBezTo>
                    <a:cubicBezTo>
                      <a:pt x="160" y="129"/>
                      <a:pt x="98" y="134"/>
                      <a:pt x="161" y="113"/>
                    </a:cubicBezTo>
                    <a:cubicBezTo>
                      <a:pt x="165" y="107"/>
                      <a:pt x="172" y="102"/>
                      <a:pt x="173" y="95"/>
                    </a:cubicBezTo>
                    <a:cubicBezTo>
                      <a:pt x="178" y="67"/>
                      <a:pt x="128" y="26"/>
                      <a:pt x="106" y="15"/>
                    </a:cubicBezTo>
                    <a:cubicBezTo>
                      <a:pt x="75" y="0"/>
                      <a:pt x="98" y="17"/>
                      <a:pt x="81" y="3"/>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9" name="Freeform 17"/>
              <p:cNvSpPr>
                <a:spLocks/>
              </p:cNvSpPr>
              <p:nvPr/>
            </p:nvSpPr>
            <p:spPr bwMode="auto">
              <a:xfrm>
                <a:off x="1474" y="3158"/>
                <a:ext cx="327" cy="245"/>
              </a:xfrm>
              <a:custGeom>
                <a:avLst/>
                <a:gdLst>
                  <a:gd name="T0" fmla="*/ 85 w 327"/>
                  <a:gd name="T1" fmla="*/ 31 h 245"/>
                  <a:gd name="T2" fmla="*/ 36 w 327"/>
                  <a:gd name="T3" fmla="*/ 74 h 245"/>
                  <a:gd name="T4" fmla="*/ 153 w 327"/>
                  <a:gd name="T5" fmla="*/ 245 h 245"/>
                  <a:gd name="T6" fmla="*/ 294 w 327"/>
                  <a:gd name="T7" fmla="*/ 221 h 245"/>
                  <a:gd name="T8" fmla="*/ 275 w 327"/>
                  <a:gd name="T9" fmla="*/ 62 h 245"/>
                  <a:gd name="T10" fmla="*/ 171 w 327"/>
                  <a:gd name="T11" fmla="*/ 6 h 245"/>
                  <a:gd name="T12" fmla="*/ 85 w 327"/>
                  <a:gd name="T13" fmla="*/ 31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7" h="245">
                    <a:moveTo>
                      <a:pt x="85" y="31"/>
                    </a:moveTo>
                    <a:cubicBezTo>
                      <a:pt x="61" y="39"/>
                      <a:pt x="55" y="56"/>
                      <a:pt x="36" y="74"/>
                    </a:cubicBezTo>
                    <a:cubicBezTo>
                      <a:pt x="0" y="182"/>
                      <a:pt x="70" y="225"/>
                      <a:pt x="153" y="245"/>
                    </a:cubicBezTo>
                    <a:cubicBezTo>
                      <a:pt x="257" y="238"/>
                      <a:pt x="223" y="235"/>
                      <a:pt x="294" y="221"/>
                    </a:cubicBezTo>
                    <a:cubicBezTo>
                      <a:pt x="304" y="168"/>
                      <a:pt x="327" y="95"/>
                      <a:pt x="275" y="62"/>
                    </a:cubicBezTo>
                    <a:cubicBezTo>
                      <a:pt x="251" y="24"/>
                      <a:pt x="210" y="20"/>
                      <a:pt x="171" y="6"/>
                    </a:cubicBezTo>
                    <a:cubicBezTo>
                      <a:pt x="159" y="7"/>
                      <a:pt x="85" y="0"/>
                      <a:pt x="85" y="31"/>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0" name="Freeform 18"/>
              <p:cNvSpPr>
                <a:spLocks/>
              </p:cNvSpPr>
              <p:nvPr/>
            </p:nvSpPr>
            <p:spPr bwMode="auto">
              <a:xfrm>
                <a:off x="1292" y="2705"/>
                <a:ext cx="327" cy="245"/>
              </a:xfrm>
              <a:custGeom>
                <a:avLst/>
                <a:gdLst>
                  <a:gd name="T0" fmla="*/ 85 w 327"/>
                  <a:gd name="T1" fmla="*/ 31 h 245"/>
                  <a:gd name="T2" fmla="*/ 36 w 327"/>
                  <a:gd name="T3" fmla="*/ 74 h 245"/>
                  <a:gd name="T4" fmla="*/ 153 w 327"/>
                  <a:gd name="T5" fmla="*/ 245 h 245"/>
                  <a:gd name="T6" fmla="*/ 294 w 327"/>
                  <a:gd name="T7" fmla="*/ 221 h 245"/>
                  <a:gd name="T8" fmla="*/ 275 w 327"/>
                  <a:gd name="T9" fmla="*/ 62 h 245"/>
                  <a:gd name="T10" fmla="*/ 171 w 327"/>
                  <a:gd name="T11" fmla="*/ 6 h 245"/>
                  <a:gd name="T12" fmla="*/ 85 w 327"/>
                  <a:gd name="T13" fmla="*/ 31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7" h="245">
                    <a:moveTo>
                      <a:pt x="85" y="31"/>
                    </a:moveTo>
                    <a:cubicBezTo>
                      <a:pt x="61" y="39"/>
                      <a:pt x="55" y="56"/>
                      <a:pt x="36" y="74"/>
                    </a:cubicBezTo>
                    <a:cubicBezTo>
                      <a:pt x="0" y="182"/>
                      <a:pt x="70" y="225"/>
                      <a:pt x="153" y="245"/>
                    </a:cubicBezTo>
                    <a:cubicBezTo>
                      <a:pt x="257" y="238"/>
                      <a:pt x="223" y="235"/>
                      <a:pt x="294" y="221"/>
                    </a:cubicBezTo>
                    <a:cubicBezTo>
                      <a:pt x="304" y="168"/>
                      <a:pt x="327" y="95"/>
                      <a:pt x="275" y="62"/>
                    </a:cubicBezTo>
                    <a:cubicBezTo>
                      <a:pt x="251" y="24"/>
                      <a:pt x="210" y="20"/>
                      <a:pt x="171" y="6"/>
                    </a:cubicBezTo>
                    <a:cubicBezTo>
                      <a:pt x="159" y="7"/>
                      <a:pt x="85" y="0"/>
                      <a:pt x="85" y="31"/>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1" name="Freeform 19"/>
              <p:cNvSpPr>
                <a:spLocks/>
              </p:cNvSpPr>
              <p:nvPr/>
            </p:nvSpPr>
            <p:spPr bwMode="auto">
              <a:xfrm rot="5400000">
                <a:off x="1647" y="2672"/>
                <a:ext cx="363" cy="247"/>
              </a:xfrm>
              <a:custGeom>
                <a:avLst/>
                <a:gdLst>
                  <a:gd name="T0" fmla="*/ 68 w 221"/>
                  <a:gd name="T1" fmla="*/ 49 h 294"/>
                  <a:gd name="T2" fmla="*/ 0 w 221"/>
                  <a:gd name="T3" fmla="*/ 123 h 294"/>
                  <a:gd name="T4" fmla="*/ 7 w 221"/>
                  <a:gd name="T5" fmla="*/ 245 h 294"/>
                  <a:gd name="T6" fmla="*/ 49 w 221"/>
                  <a:gd name="T7" fmla="*/ 276 h 294"/>
                  <a:gd name="T8" fmla="*/ 86 w 221"/>
                  <a:gd name="T9" fmla="*/ 288 h 294"/>
                  <a:gd name="T10" fmla="*/ 148 w 221"/>
                  <a:gd name="T11" fmla="*/ 276 h 294"/>
                  <a:gd name="T12" fmla="*/ 160 w 221"/>
                  <a:gd name="T13" fmla="*/ 98 h 294"/>
                  <a:gd name="T14" fmla="*/ 221 w 221"/>
                  <a:gd name="T15" fmla="*/ 74 h 294"/>
                  <a:gd name="T16" fmla="*/ 135 w 221"/>
                  <a:gd name="T17" fmla="*/ 49 h 294"/>
                  <a:gd name="T18" fmla="*/ 62 w 221"/>
                  <a:gd name="T19" fmla="*/ 0 h 294"/>
                  <a:gd name="T20" fmla="*/ 68 w 221"/>
                  <a:gd name="T21" fmla="*/ 49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1" h="294">
                    <a:moveTo>
                      <a:pt x="68" y="49"/>
                    </a:moveTo>
                    <a:cubicBezTo>
                      <a:pt x="30" y="58"/>
                      <a:pt x="13" y="87"/>
                      <a:pt x="0" y="123"/>
                    </a:cubicBezTo>
                    <a:cubicBezTo>
                      <a:pt x="2" y="164"/>
                      <a:pt x="0" y="205"/>
                      <a:pt x="7" y="245"/>
                    </a:cubicBezTo>
                    <a:cubicBezTo>
                      <a:pt x="9" y="259"/>
                      <a:pt x="39" y="272"/>
                      <a:pt x="49" y="276"/>
                    </a:cubicBezTo>
                    <a:cubicBezTo>
                      <a:pt x="61" y="281"/>
                      <a:pt x="86" y="288"/>
                      <a:pt x="86" y="288"/>
                    </a:cubicBezTo>
                    <a:cubicBezTo>
                      <a:pt x="107" y="284"/>
                      <a:pt x="138" y="294"/>
                      <a:pt x="148" y="276"/>
                    </a:cubicBezTo>
                    <a:cubicBezTo>
                      <a:pt x="155" y="264"/>
                      <a:pt x="151" y="128"/>
                      <a:pt x="160" y="98"/>
                    </a:cubicBezTo>
                    <a:cubicBezTo>
                      <a:pt x="165" y="82"/>
                      <a:pt x="208" y="78"/>
                      <a:pt x="221" y="74"/>
                    </a:cubicBezTo>
                    <a:cubicBezTo>
                      <a:pt x="191" y="68"/>
                      <a:pt x="165" y="56"/>
                      <a:pt x="135" y="49"/>
                    </a:cubicBezTo>
                    <a:cubicBezTo>
                      <a:pt x="109" y="32"/>
                      <a:pt x="92" y="10"/>
                      <a:pt x="62" y="0"/>
                    </a:cubicBezTo>
                    <a:cubicBezTo>
                      <a:pt x="52" y="32"/>
                      <a:pt x="68" y="21"/>
                      <a:pt x="68" y="49"/>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2" name="Freeform 20"/>
              <p:cNvSpPr>
                <a:spLocks/>
              </p:cNvSpPr>
              <p:nvPr/>
            </p:nvSpPr>
            <p:spPr bwMode="auto">
              <a:xfrm>
                <a:off x="1610" y="2569"/>
                <a:ext cx="73" cy="84"/>
              </a:xfrm>
              <a:custGeom>
                <a:avLst/>
                <a:gdLst>
                  <a:gd name="T0" fmla="*/ 8 w 72"/>
                  <a:gd name="T1" fmla="*/ 0 h 85"/>
                  <a:gd name="T2" fmla="*/ 64 w 72"/>
                  <a:gd name="T3" fmla="*/ 49 h 85"/>
                  <a:gd name="T4" fmla="*/ 45 w 72"/>
                  <a:gd name="T5" fmla="*/ 18 h 85"/>
                  <a:gd name="T6" fmla="*/ 8 w 72"/>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85">
                    <a:moveTo>
                      <a:pt x="8" y="0"/>
                    </a:moveTo>
                    <a:cubicBezTo>
                      <a:pt x="13" y="40"/>
                      <a:pt x="0" y="85"/>
                      <a:pt x="64" y="49"/>
                    </a:cubicBezTo>
                    <a:cubicBezTo>
                      <a:pt x="72" y="45"/>
                      <a:pt x="46" y="18"/>
                      <a:pt x="45" y="18"/>
                    </a:cubicBezTo>
                    <a:cubicBezTo>
                      <a:pt x="4" y="2"/>
                      <a:pt x="8" y="27"/>
                      <a:pt x="8"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3" name="Freeform 21"/>
              <p:cNvSpPr>
                <a:spLocks/>
              </p:cNvSpPr>
              <p:nvPr/>
            </p:nvSpPr>
            <p:spPr bwMode="auto">
              <a:xfrm>
                <a:off x="1111" y="2432"/>
                <a:ext cx="74" cy="84"/>
              </a:xfrm>
              <a:custGeom>
                <a:avLst/>
                <a:gdLst>
                  <a:gd name="T0" fmla="*/ 8 w 72"/>
                  <a:gd name="T1" fmla="*/ 0 h 85"/>
                  <a:gd name="T2" fmla="*/ 64 w 72"/>
                  <a:gd name="T3" fmla="*/ 49 h 85"/>
                  <a:gd name="T4" fmla="*/ 45 w 72"/>
                  <a:gd name="T5" fmla="*/ 18 h 85"/>
                  <a:gd name="T6" fmla="*/ 8 w 72"/>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85">
                    <a:moveTo>
                      <a:pt x="8" y="0"/>
                    </a:moveTo>
                    <a:cubicBezTo>
                      <a:pt x="13" y="40"/>
                      <a:pt x="0" y="85"/>
                      <a:pt x="64" y="49"/>
                    </a:cubicBezTo>
                    <a:cubicBezTo>
                      <a:pt x="72" y="45"/>
                      <a:pt x="46" y="18"/>
                      <a:pt x="45" y="18"/>
                    </a:cubicBezTo>
                    <a:cubicBezTo>
                      <a:pt x="4" y="2"/>
                      <a:pt x="8" y="27"/>
                      <a:pt x="8"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4" name="Freeform 22"/>
              <p:cNvSpPr>
                <a:spLocks/>
              </p:cNvSpPr>
              <p:nvPr/>
            </p:nvSpPr>
            <p:spPr bwMode="auto">
              <a:xfrm>
                <a:off x="884" y="2931"/>
                <a:ext cx="71" cy="84"/>
              </a:xfrm>
              <a:custGeom>
                <a:avLst/>
                <a:gdLst>
                  <a:gd name="T0" fmla="*/ 8 w 72"/>
                  <a:gd name="T1" fmla="*/ 0 h 85"/>
                  <a:gd name="T2" fmla="*/ 64 w 72"/>
                  <a:gd name="T3" fmla="*/ 49 h 85"/>
                  <a:gd name="T4" fmla="*/ 45 w 72"/>
                  <a:gd name="T5" fmla="*/ 18 h 85"/>
                  <a:gd name="T6" fmla="*/ 8 w 72"/>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85">
                    <a:moveTo>
                      <a:pt x="8" y="0"/>
                    </a:moveTo>
                    <a:cubicBezTo>
                      <a:pt x="13" y="40"/>
                      <a:pt x="0" y="85"/>
                      <a:pt x="64" y="49"/>
                    </a:cubicBezTo>
                    <a:cubicBezTo>
                      <a:pt x="72" y="45"/>
                      <a:pt x="46" y="18"/>
                      <a:pt x="45" y="18"/>
                    </a:cubicBezTo>
                    <a:cubicBezTo>
                      <a:pt x="4" y="2"/>
                      <a:pt x="8" y="27"/>
                      <a:pt x="8"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5" name="Freeform 23"/>
              <p:cNvSpPr>
                <a:spLocks/>
              </p:cNvSpPr>
              <p:nvPr/>
            </p:nvSpPr>
            <p:spPr bwMode="auto">
              <a:xfrm>
                <a:off x="1474" y="2975"/>
                <a:ext cx="178" cy="138"/>
              </a:xfrm>
              <a:custGeom>
                <a:avLst/>
                <a:gdLst>
                  <a:gd name="T0" fmla="*/ 81 w 178"/>
                  <a:gd name="T1" fmla="*/ 3 h 137"/>
                  <a:gd name="T2" fmla="*/ 20 w 178"/>
                  <a:gd name="T3" fmla="*/ 52 h 137"/>
                  <a:gd name="T4" fmla="*/ 38 w 178"/>
                  <a:gd name="T5" fmla="*/ 137 h 137"/>
                  <a:gd name="T6" fmla="*/ 161 w 178"/>
                  <a:gd name="T7" fmla="*/ 113 h 137"/>
                  <a:gd name="T8" fmla="*/ 173 w 178"/>
                  <a:gd name="T9" fmla="*/ 95 h 137"/>
                  <a:gd name="T10" fmla="*/ 106 w 178"/>
                  <a:gd name="T11" fmla="*/ 15 h 137"/>
                  <a:gd name="T12" fmla="*/ 81 w 178"/>
                  <a:gd name="T13" fmla="*/ 3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37">
                    <a:moveTo>
                      <a:pt x="81" y="3"/>
                    </a:moveTo>
                    <a:cubicBezTo>
                      <a:pt x="61" y="23"/>
                      <a:pt x="40" y="31"/>
                      <a:pt x="20" y="52"/>
                    </a:cubicBezTo>
                    <a:cubicBezTo>
                      <a:pt x="12" y="84"/>
                      <a:pt x="0" y="124"/>
                      <a:pt x="38" y="137"/>
                    </a:cubicBezTo>
                    <a:cubicBezTo>
                      <a:pt x="160" y="129"/>
                      <a:pt x="98" y="134"/>
                      <a:pt x="161" y="113"/>
                    </a:cubicBezTo>
                    <a:cubicBezTo>
                      <a:pt x="165" y="107"/>
                      <a:pt x="172" y="102"/>
                      <a:pt x="173" y="95"/>
                    </a:cubicBezTo>
                    <a:cubicBezTo>
                      <a:pt x="178" y="67"/>
                      <a:pt x="128" y="26"/>
                      <a:pt x="106" y="15"/>
                    </a:cubicBezTo>
                    <a:cubicBezTo>
                      <a:pt x="75" y="0"/>
                      <a:pt x="98" y="17"/>
                      <a:pt x="81" y="3"/>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6" name="Freeform 24"/>
              <p:cNvSpPr>
                <a:spLocks/>
              </p:cNvSpPr>
              <p:nvPr/>
            </p:nvSpPr>
            <p:spPr bwMode="auto">
              <a:xfrm>
                <a:off x="1111" y="2705"/>
                <a:ext cx="178" cy="136"/>
              </a:xfrm>
              <a:custGeom>
                <a:avLst/>
                <a:gdLst>
                  <a:gd name="T0" fmla="*/ 81 w 178"/>
                  <a:gd name="T1" fmla="*/ 3 h 137"/>
                  <a:gd name="T2" fmla="*/ 20 w 178"/>
                  <a:gd name="T3" fmla="*/ 52 h 137"/>
                  <a:gd name="T4" fmla="*/ 38 w 178"/>
                  <a:gd name="T5" fmla="*/ 137 h 137"/>
                  <a:gd name="T6" fmla="*/ 161 w 178"/>
                  <a:gd name="T7" fmla="*/ 113 h 137"/>
                  <a:gd name="T8" fmla="*/ 173 w 178"/>
                  <a:gd name="T9" fmla="*/ 95 h 137"/>
                  <a:gd name="T10" fmla="*/ 106 w 178"/>
                  <a:gd name="T11" fmla="*/ 15 h 137"/>
                  <a:gd name="T12" fmla="*/ 81 w 178"/>
                  <a:gd name="T13" fmla="*/ 3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37">
                    <a:moveTo>
                      <a:pt x="81" y="3"/>
                    </a:moveTo>
                    <a:cubicBezTo>
                      <a:pt x="61" y="23"/>
                      <a:pt x="40" y="31"/>
                      <a:pt x="20" y="52"/>
                    </a:cubicBezTo>
                    <a:cubicBezTo>
                      <a:pt x="12" y="84"/>
                      <a:pt x="0" y="124"/>
                      <a:pt x="38" y="137"/>
                    </a:cubicBezTo>
                    <a:cubicBezTo>
                      <a:pt x="160" y="129"/>
                      <a:pt x="98" y="134"/>
                      <a:pt x="161" y="113"/>
                    </a:cubicBezTo>
                    <a:cubicBezTo>
                      <a:pt x="165" y="107"/>
                      <a:pt x="172" y="102"/>
                      <a:pt x="173" y="95"/>
                    </a:cubicBezTo>
                    <a:cubicBezTo>
                      <a:pt x="178" y="67"/>
                      <a:pt x="128" y="26"/>
                      <a:pt x="106" y="15"/>
                    </a:cubicBezTo>
                    <a:cubicBezTo>
                      <a:pt x="75" y="0"/>
                      <a:pt x="98" y="17"/>
                      <a:pt x="81" y="3"/>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7" name="Freeform 25"/>
              <p:cNvSpPr>
                <a:spLocks/>
              </p:cNvSpPr>
              <p:nvPr/>
            </p:nvSpPr>
            <p:spPr bwMode="auto">
              <a:xfrm rot="-3049580">
                <a:off x="841" y="2704"/>
                <a:ext cx="161" cy="207"/>
              </a:xfrm>
              <a:custGeom>
                <a:avLst/>
                <a:gdLst>
                  <a:gd name="T0" fmla="*/ 6 w 160"/>
                  <a:gd name="T1" fmla="*/ 42 h 208"/>
                  <a:gd name="T2" fmla="*/ 31 w 160"/>
                  <a:gd name="T3" fmla="*/ 189 h 208"/>
                  <a:gd name="T4" fmla="*/ 68 w 160"/>
                  <a:gd name="T5" fmla="*/ 208 h 208"/>
                  <a:gd name="T6" fmla="*/ 141 w 160"/>
                  <a:gd name="T7" fmla="*/ 177 h 208"/>
                  <a:gd name="T8" fmla="*/ 160 w 160"/>
                  <a:gd name="T9" fmla="*/ 110 h 208"/>
                  <a:gd name="T10" fmla="*/ 104 w 160"/>
                  <a:gd name="T11" fmla="*/ 36 h 208"/>
                  <a:gd name="T12" fmla="*/ 55 w 160"/>
                  <a:gd name="T13" fmla="*/ 0 h 208"/>
                  <a:gd name="T14" fmla="*/ 6 w 160"/>
                  <a:gd name="T15" fmla="*/ 42 h 2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0" h="208">
                    <a:moveTo>
                      <a:pt x="6" y="42"/>
                    </a:moveTo>
                    <a:cubicBezTo>
                      <a:pt x="7" y="58"/>
                      <a:pt x="0" y="163"/>
                      <a:pt x="31" y="189"/>
                    </a:cubicBezTo>
                    <a:cubicBezTo>
                      <a:pt x="42" y="198"/>
                      <a:pt x="56" y="201"/>
                      <a:pt x="68" y="208"/>
                    </a:cubicBezTo>
                    <a:cubicBezTo>
                      <a:pt x="116" y="201"/>
                      <a:pt x="107" y="200"/>
                      <a:pt x="141" y="177"/>
                    </a:cubicBezTo>
                    <a:cubicBezTo>
                      <a:pt x="156" y="130"/>
                      <a:pt x="150" y="153"/>
                      <a:pt x="160" y="110"/>
                    </a:cubicBezTo>
                    <a:cubicBezTo>
                      <a:pt x="153" y="75"/>
                      <a:pt x="139" y="47"/>
                      <a:pt x="104" y="36"/>
                    </a:cubicBezTo>
                    <a:cubicBezTo>
                      <a:pt x="90" y="15"/>
                      <a:pt x="79" y="8"/>
                      <a:pt x="55" y="0"/>
                    </a:cubicBezTo>
                    <a:cubicBezTo>
                      <a:pt x="23" y="8"/>
                      <a:pt x="14" y="10"/>
                      <a:pt x="6" y="42"/>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8" name="Freeform 26"/>
              <p:cNvSpPr>
                <a:spLocks/>
              </p:cNvSpPr>
              <p:nvPr/>
            </p:nvSpPr>
            <p:spPr bwMode="auto">
              <a:xfrm rot="3629960">
                <a:off x="1239" y="2123"/>
                <a:ext cx="220" cy="294"/>
              </a:xfrm>
              <a:custGeom>
                <a:avLst/>
                <a:gdLst>
                  <a:gd name="T0" fmla="*/ 68 w 221"/>
                  <a:gd name="T1" fmla="*/ 49 h 294"/>
                  <a:gd name="T2" fmla="*/ 0 w 221"/>
                  <a:gd name="T3" fmla="*/ 123 h 294"/>
                  <a:gd name="T4" fmla="*/ 7 w 221"/>
                  <a:gd name="T5" fmla="*/ 245 h 294"/>
                  <a:gd name="T6" fmla="*/ 49 w 221"/>
                  <a:gd name="T7" fmla="*/ 276 h 294"/>
                  <a:gd name="T8" fmla="*/ 86 w 221"/>
                  <a:gd name="T9" fmla="*/ 288 h 294"/>
                  <a:gd name="T10" fmla="*/ 148 w 221"/>
                  <a:gd name="T11" fmla="*/ 276 h 294"/>
                  <a:gd name="T12" fmla="*/ 160 w 221"/>
                  <a:gd name="T13" fmla="*/ 98 h 294"/>
                  <a:gd name="T14" fmla="*/ 221 w 221"/>
                  <a:gd name="T15" fmla="*/ 74 h 294"/>
                  <a:gd name="T16" fmla="*/ 135 w 221"/>
                  <a:gd name="T17" fmla="*/ 49 h 294"/>
                  <a:gd name="T18" fmla="*/ 62 w 221"/>
                  <a:gd name="T19" fmla="*/ 0 h 294"/>
                  <a:gd name="T20" fmla="*/ 68 w 221"/>
                  <a:gd name="T21" fmla="*/ 49 h 2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1" h="294">
                    <a:moveTo>
                      <a:pt x="68" y="49"/>
                    </a:moveTo>
                    <a:cubicBezTo>
                      <a:pt x="30" y="58"/>
                      <a:pt x="13" y="87"/>
                      <a:pt x="0" y="123"/>
                    </a:cubicBezTo>
                    <a:cubicBezTo>
                      <a:pt x="2" y="164"/>
                      <a:pt x="0" y="205"/>
                      <a:pt x="7" y="245"/>
                    </a:cubicBezTo>
                    <a:cubicBezTo>
                      <a:pt x="9" y="259"/>
                      <a:pt x="39" y="272"/>
                      <a:pt x="49" y="276"/>
                    </a:cubicBezTo>
                    <a:cubicBezTo>
                      <a:pt x="61" y="281"/>
                      <a:pt x="86" y="288"/>
                      <a:pt x="86" y="288"/>
                    </a:cubicBezTo>
                    <a:cubicBezTo>
                      <a:pt x="107" y="284"/>
                      <a:pt x="138" y="294"/>
                      <a:pt x="148" y="276"/>
                    </a:cubicBezTo>
                    <a:cubicBezTo>
                      <a:pt x="155" y="264"/>
                      <a:pt x="151" y="128"/>
                      <a:pt x="160" y="98"/>
                    </a:cubicBezTo>
                    <a:cubicBezTo>
                      <a:pt x="165" y="82"/>
                      <a:pt x="208" y="78"/>
                      <a:pt x="221" y="74"/>
                    </a:cubicBezTo>
                    <a:cubicBezTo>
                      <a:pt x="191" y="68"/>
                      <a:pt x="165" y="56"/>
                      <a:pt x="135" y="49"/>
                    </a:cubicBezTo>
                    <a:cubicBezTo>
                      <a:pt x="109" y="32"/>
                      <a:pt x="92" y="10"/>
                      <a:pt x="62" y="0"/>
                    </a:cubicBezTo>
                    <a:cubicBezTo>
                      <a:pt x="52" y="32"/>
                      <a:pt x="68" y="21"/>
                      <a:pt x="68" y="49"/>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69" name="Freeform 27"/>
              <p:cNvSpPr>
                <a:spLocks/>
              </p:cNvSpPr>
              <p:nvPr/>
            </p:nvSpPr>
            <p:spPr bwMode="auto">
              <a:xfrm>
                <a:off x="1583" y="2659"/>
                <a:ext cx="90" cy="138"/>
              </a:xfrm>
              <a:custGeom>
                <a:avLst/>
                <a:gdLst>
                  <a:gd name="T0" fmla="*/ 36 w 90"/>
                  <a:gd name="T1" fmla="*/ 0 h 138"/>
                  <a:gd name="T2" fmla="*/ 0 w 90"/>
                  <a:gd name="T3" fmla="*/ 49 h 138"/>
                  <a:gd name="T4" fmla="*/ 85 w 90"/>
                  <a:gd name="T5" fmla="*/ 117 h 138"/>
                  <a:gd name="T6" fmla="*/ 36 w 90"/>
                  <a:gd name="T7" fmla="*/ 0 h 1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138">
                    <a:moveTo>
                      <a:pt x="36" y="0"/>
                    </a:moveTo>
                    <a:cubicBezTo>
                      <a:pt x="14" y="15"/>
                      <a:pt x="14" y="28"/>
                      <a:pt x="0" y="49"/>
                    </a:cubicBezTo>
                    <a:cubicBezTo>
                      <a:pt x="8" y="138"/>
                      <a:pt x="0" y="125"/>
                      <a:pt x="85" y="117"/>
                    </a:cubicBezTo>
                    <a:cubicBezTo>
                      <a:pt x="83" y="91"/>
                      <a:pt x="90" y="0"/>
                      <a:pt x="36"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0" name="Freeform 28"/>
              <p:cNvSpPr>
                <a:spLocks/>
              </p:cNvSpPr>
              <p:nvPr/>
            </p:nvSpPr>
            <p:spPr bwMode="auto">
              <a:xfrm>
                <a:off x="1474" y="2296"/>
                <a:ext cx="327" cy="245"/>
              </a:xfrm>
              <a:custGeom>
                <a:avLst/>
                <a:gdLst>
                  <a:gd name="T0" fmla="*/ 85 w 327"/>
                  <a:gd name="T1" fmla="*/ 31 h 245"/>
                  <a:gd name="T2" fmla="*/ 36 w 327"/>
                  <a:gd name="T3" fmla="*/ 74 h 245"/>
                  <a:gd name="T4" fmla="*/ 153 w 327"/>
                  <a:gd name="T5" fmla="*/ 245 h 245"/>
                  <a:gd name="T6" fmla="*/ 294 w 327"/>
                  <a:gd name="T7" fmla="*/ 221 h 245"/>
                  <a:gd name="T8" fmla="*/ 275 w 327"/>
                  <a:gd name="T9" fmla="*/ 62 h 245"/>
                  <a:gd name="T10" fmla="*/ 171 w 327"/>
                  <a:gd name="T11" fmla="*/ 6 h 245"/>
                  <a:gd name="T12" fmla="*/ 85 w 327"/>
                  <a:gd name="T13" fmla="*/ 31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7" h="245">
                    <a:moveTo>
                      <a:pt x="85" y="31"/>
                    </a:moveTo>
                    <a:cubicBezTo>
                      <a:pt x="61" y="39"/>
                      <a:pt x="55" y="56"/>
                      <a:pt x="36" y="74"/>
                    </a:cubicBezTo>
                    <a:cubicBezTo>
                      <a:pt x="0" y="182"/>
                      <a:pt x="70" y="225"/>
                      <a:pt x="153" y="245"/>
                    </a:cubicBezTo>
                    <a:cubicBezTo>
                      <a:pt x="257" y="238"/>
                      <a:pt x="223" y="235"/>
                      <a:pt x="294" y="221"/>
                    </a:cubicBezTo>
                    <a:cubicBezTo>
                      <a:pt x="304" y="168"/>
                      <a:pt x="327" y="95"/>
                      <a:pt x="275" y="62"/>
                    </a:cubicBezTo>
                    <a:cubicBezTo>
                      <a:pt x="251" y="24"/>
                      <a:pt x="210" y="20"/>
                      <a:pt x="171" y="6"/>
                    </a:cubicBezTo>
                    <a:cubicBezTo>
                      <a:pt x="159" y="7"/>
                      <a:pt x="85" y="0"/>
                      <a:pt x="85" y="31"/>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1" name="Freeform 29"/>
              <p:cNvSpPr>
                <a:spLocks/>
              </p:cNvSpPr>
              <p:nvPr/>
            </p:nvSpPr>
            <p:spPr bwMode="auto">
              <a:xfrm>
                <a:off x="1155" y="3158"/>
                <a:ext cx="273" cy="304"/>
              </a:xfrm>
              <a:custGeom>
                <a:avLst/>
                <a:gdLst>
                  <a:gd name="T0" fmla="*/ 109 w 347"/>
                  <a:gd name="T1" fmla="*/ 21 h 349"/>
                  <a:gd name="T2" fmla="*/ 59 w 347"/>
                  <a:gd name="T3" fmla="*/ 46 h 349"/>
                  <a:gd name="T4" fmla="*/ 29 w 347"/>
                  <a:gd name="T5" fmla="*/ 113 h 349"/>
                  <a:gd name="T6" fmla="*/ 78 w 347"/>
                  <a:gd name="T7" fmla="*/ 297 h 349"/>
                  <a:gd name="T8" fmla="*/ 347 w 347"/>
                  <a:gd name="T9" fmla="*/ 236 h 349"/>
                  <a:gd name="T10" fmla="*/ 274 w 347"/>
                  <a:gd name="T11" fmla="*/ 64 h 349"/>
                  <a:gd name="T12" fmla="*/ 109 w 347"/>
                  <a:gd name="T13" fmla="*/ 21 h 34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349">
                    <a:moveTo>
                      <a:pt x="109" y="21"/>
                    </a:moveTo>
                    <a:cubicBezTo>
                      <a:pt x="88" y="28"/>
                      <a:pt x="80" y="39"/>
                      <a:pt x="59" y="46"/>
                    </a:cubicBezTo>
                    <a:cubicBezTo>
                      <a:pt x="44" y="68"/>
                      <a:pt x="35" y="87"/>
                      <a:pt x="29" y="113"/>
                    </a:cubicBezTo>
                    <a:cubicBezTo>
                      <a:pt x="35" y="262"/>
                      <a:pt x="0" y="248"/>
                      <a:pt x="78" y="297"/>
                    </a:cubicBezTo>
                    <a:cubicBezTo>
                      <a:pt x="199" y="294"/>
                      <a:pt x="309" y="349"/>
                      <a:pt x="347" y="236"/>
                    </a:cubicBezTo>
                    <a:cubicBezTo>
                      <a:pt x="342" y="154"/>
                      <a:pt x="340" y="108"/>
                      <a:pt x="274" y="64"/>
                    </a:cubicBezTo>
                    <a:cubicBezTo>
                      <a:pt x="231" y="0"/>
                      <a:pt x="187" y="16"/>
                      <a:pt x="109" y="21"/>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2" name="Freeform 30"/>
              <p:cNvSpPr>
                <a:spLocks/>
              </p:cNvSpPr>
              <p:nvPr/>
            </p:nvSpPr>
            <p:spPr bwMode="auto">
              <a:xfrm>
                <a:off x="1792" y="2523"/>
                <a:ext cx="71" cy="86"/>
              </a:xfrm>
              <a:custGeom>
                <a:avLst/>
                <a:gdLst>
                  <a:gd name="T0" fmla="*/ 8 w 72"/>
                  <a:gd name="T1" fmla="*/ 0 h 85"/>
                  <a:gd name="T2" fmla="*/ 64 w 72"/>
                  <a:gd name="T3" fmla="*/ 49 h 85"/>
                  <a:gd name="T4" fmla="*/ 45 w 72"/>
                  <a:gd name="T5" fmla="*/ 18 h 85"/>
                  <a:gd name="T6" fmla="*/ 8 w 72"/>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85">
                    <a:moveTo>
                      <a:pt x="8" y="0"/>
                    </a:moveTo>
                    <a:cubicBezTo>
                      <a:pt x="13" y="40"/>
                      <a:pt x="0" y="85"/>
                      <a:pt x="64" y="49"/>
                    </a:cubicBezTo>
                    <a:cubicBezTo>
                      <a:pt x="72" y="45"/>
                      <a:pt x="46" y="18"/>
                      <a:pt x="45" y="18"/>
                    </a:cubicBezTo>
                    <a:cubicBezTo>
                      <a:pt x="4" y="2"/>
                      <a:pt x="8" y="27"/>
                      <a:pt x="8"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3" name="Freeform 31"/>
              <p:cNvSpPr>
                <a:spLocks/>
              </p:cNvSpPr>
              <p:nvPr/>
            </p:nvSpPr>
            <p:spPr bwMode="auto">
              <a:xfrm>
                <a:off x="975" y="2341"/>
                <a:ext cx="71" cy="87"/>
              </a:xfrm>
              <a:custGeom>
                <a:avLst/>
                <a:gdLst>
                  <a:gd name="T0" fmla="*/ 8 w 72"/>
                  <a:gd name="T1" fmla="*/ 0 h 85"/>
                  <a:gd name="T2" fmla="*/ 64 w 72"/>
                  <a:gd name="T3" fmla="*/ 49 h 85"/>
                  <a:gd name="T4" fmla="*/ 45 w 72"/>
                  <a:gd name="T5" fmla="*/ 18 h 85"/>
                  <a:gd name="T6" fmla="*/ 8 w 72"/>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85">
                    <a:moveTo>
                      <a:pt x="8" y="0"/>
                    </a:moveTo>
                    <a:cubicBezTo>
                      <a:pt x="13" y="40"/>
                      <a:pt x="0" y="85"/>
                      <a:pt x="64" y="49"/>
                    </a:cubicBezTo>
                    <a:cubicBezTo>
                      <a:pt x="72" y="45"/>
                      <a:pt x="46" y="18"/>
                      <a:pt x="45" y="18"/>
                    </a:cubicBezTo>
                    <a:cubicBezTo>
                      <a:pt x="4" y="2"/>
                      <a:pt x="8" y="27"/>
                      <a:pt x="8"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4" name="Freeform 32"/>
              <p:cNvSpPr>
                <a:spLocks/>
              </p:cNvSpPr>
              <p:nvPr/>
            </p:nvSpPr>
            <p:spPr bwMode="auto">
              <a:xfrm>
                <a:off x="884" y="3021"/>
                <a:ext cx="71" cy="86"/>
              </a:xfrm>
              <a:custGeom>
                <a:avLst/>
                <a:gdLst>
                  <a:gd name="T0" fmla="*/ 8 w 72"/>
                  <a:gd name="T1" fmla="*/ 0 h 85"/>
                  <a:gd name="T2" fmla="*/ 64 w 72"/>
                  <a:gd name="T3" fmla="*/ 49 h 85"/>
                  <a:gd name="T4" fmla="*/ 45 w 72"/>
                  <a:gd name="T5" fmla="*/ 18 h 85"/>
                  <a:gd name="T6" fmla="*/ 8 w 72"/>
                  <a:gd name="T7" fmla="*/ 0 h 8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2" h="85">
                    <a:moveTo>
                      <a:pt x="8" y="0"/>
                    </a:moveTo>
                    <a:cubicBezTo>
                      <a:pt x="13" y="40"/>
                      <a:pt x="0" y="85"/>
                      <a:pt x="64" y="49"/>
                    </a:cubicBezTo>
                    <a:cubicBezTo>
                      <a:pt x="72" y="45"/>
                      <a:pt x="46" y="18"/>
                      <a:pt x="45" y="18"/>
                    </a:cubicBezTo>
                    <a:cubicBezTo>
                      <a:pt x="4" y="2"/>
                      <a:pt x="8" y="27"/>
                      <a:pt x="8" y="0"/>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75" name="Freeform 33"/>
              <p:cNvSpPr>
                <a:spLocks/>
              </p:cNvSpPr>
              <p:nvPr/>
            </p:nvSpPr>
            <p:spPr bwMode="auto">
              <a:xfrm>
                <a:off x="975" y="3158"/>
                <a:ext cx="178" cy="139"/>
              </a:xfrm>
              <a:custGeom>
                <a:avLst/>
                <a:gdLst>
                  <a:gd name="T0" fmla="*/ 81 w 178"/>
                  <a:gd name="T1" fmla="*/ 3 h 137"/>
                  <a:gd name="T2" fmla="*/ 20 w 178"/>
                  <a:gd name="T3" fmla="*/ 52 h 137"/>
                  <a:gd name="T4" fmla="*/ 38 w 178"/>
                  <a:gd name="T5" fmla="*/ 137 h 137"/>
                  <a:gd name="T6" fmla="*/ 161 w 178"/>
                  <a:gd name="T7" fmla="*/ 113 h 137"/>
                  <a:gd name="T8" fmla="*/ 173 w 178"/>
                  <a:gd name="T9" fmla="*/ 95 h 137"/>
                  <a:gd name="T10" fmla="*/ 106 w 178"/>
                  <a:gd name="T11" fmla="*/ 15 h 137"/>
                  <a:gd name="T12" fmla="*/ 81 w 178"/>
                  <a:gd name="T13" fmla="*/ 3 h 1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8" h="137">
                    <a:moveTo>
                      <a:pt x="81" y="3"/>
                    </a:moveTo>
                    <a:cubicBezTo>
                      <a:pt x="61" y="23"/>
                      <a:pt x="40" y="31"/>
                      <a:pt x="20" y="52"/>
                    </a:cubicBezTo>
                    <a:cubicBezTo>
                      <a:pt x="12" y="84"/>
                      <a:pt x="0" y="124"/>
                      <a:pt x="38" y="137"/>
                    </a:cubicBezTo>
                    <a:cubicBezTo>
                      <a:pt x="160" y="129"/>
                      <a:pt x="98" y="134"/>
                      <a:pt x="161" y="113"/>
                    </a:cubicBezTo>
                    <a:cubicBezTo>
                      <a:pt x="165" y="107"/>
                      <a:pt x="172" y="102"/>
                      <a:pt x="173" y="95"/>
                    </a:cubicBezTo>
                    <a:cubicBezTo>
                      <a:pt x="178" y="67"/>
                      <a:pt x="128" y="26"/>
                      <a:pt x="106" y="15"/>
                    </a:cubicBezTo>
                    <a:cubicBezTo>
                      <a:pt x="75" y="0"/>
                      <a:pt x="98" y="17"/>
                      <a:pt x="81" y="3"/>
                    </a:cubicBezTo>
                    <a:close/>
                  </a:path>
                </a:pathLst>
              </a:custGeom>
              <a:grpFill/>
              <a:ln w="9525">
                <a:noFill/>
                <a:round/>
              </a:ln>
              <a:effectLst>
                <a:outerShdw dist="107763" dir="18900000" algn="ctr" rotWithShape="0">
                  <a:srgbClr val="1F497D">
                    <a:alpha val="50000"/>
                  </a:srgbClr>
                </a:outerShdw>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uFillTx/>
                  </a:defRPr>
                </a:pPr>
                <a:endParaRPr kumimoji="0" lang="en-US"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803" name="Freeform 2283"/>
            <p:cNvSpPr>
              <a:spLocks/>
            </p:cNvSpPr>
            <p:nvPr/>
          </p:nvSpPr>
          <p:spPr bwMode="auto">
            <a:xfrm>
              <a:off x="5676494" y="2733615"/>
              <a:ext cx="100475" cy="104711"/>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804" name="Freeform 2295"/>
            <p:cNvSpPr>
              <a:spLocks/>
            </p:cNvSpPr>
            <p:nvPr/>
          </p:nvSpPr>
          <p:spPr bwMode="auto">
            <a:xfrm>
              <a:off x="5670800" y="2730383"/>
              <a:ext cx="100475" cy="104711"/>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05" name="Freeform 2296"/>
            <p:cNvSpPr>
              <a:spLocks/>
            </p:cNvSpPr>
            <p:nvPr/>
          </p:nvSpPr>
          <p:spPr bwMode="auto">
            <a:xfrm>
              <a:off x="5678470" y="2733615"/>
              <a:ext cx="92804" cy="86355"/>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nvGrpSpPr>
            <p:cNvPr id="806" name="Group 1768"/>
            <p:cNvGrpSpPr>
              <a:grpSpLocks/>
            </p:cNvGrpSpPr>
            <p:nvPr/>
          </p:nvGrpSpPr>
          <p:grpSpPr bwMode="auto">
            <a:xfrm rot="8190372">
              <a:off x="3861005" y="3763650"/>
              <a:ext cx="280318" cy="139244"/>
              <a:chOff x="4572000" y="3356992"/>
              <a:chExt cx="288032" cy="182880"/>
            </a:xfrm>
          </p:grpSpPr>
          <p:sp>
            <p:nvSpPr>
              <p:cNvPr id="1047" name="Can 1046"/>
              <p:cNvSpPr/>
              <p:nvPr/>
            </p:nvSpPr>
            <p:spPr>
              <a:xfrm rot="16200000" flipH="1">
                <a:off x="4782744" y="3400637"/>
                <a:ext cx="46117" cy="107616"/>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sp>
            <p:nvSpPr>
              <p:cNvPr id="1048" name="Oval 1047"/>
              <p:cNvSpPr/>
              <p:nvPr/>
            </p:nvSpPr>
            <p:spPr>
              <a:xfrm>
                <a:off x="4571923" y="3359753"/>
                <a:ext cx="60139" cy="182881"/>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cxnSp>
            <p:nvCxnSpPr>
              <p:cNvPr id="1049" name="Straight Connector 1048"/>
              <p:cNvCxnSpPr>
                <a:stCxn id="1048" idx="0"/>
              </p:cNvCxnSpPr>
              <p:nvPr/>
            </p:nvCxnSpPr>
            <p:spPr>
              <a:xfrm>
                <a:off x="4606155" y="3356765"/>
                <a:ext cx="150346" cy="73152"/>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cxnSp>
            <p:nvCxnSpPr>
              <p:cNvPr id="1050" name="Straight Connector 1049"/>
              <p:cNvCxnSpPr>
                <a:stCxn id="1048" idx="4"/>
              </p:cNvCxnSpPr>
              <p:nvPr/>
            </p:nvCxnSpPr>
            <p:spPr>
              <a:xfrm flipV="1">
                <a:off x="4606169" y="3466309"/>
                <a:ext cx="150346" cy="73152"/>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grpSp>
        <p:grpSp>
          <p:nvGrpSpPr>
            <p:cNvPr id="807" name="Group 1770"/>
            <p:cNvGrpSpPr>
              <a:grpSpLocks/>
            </p:cNvGrpSpPr>
            <p:nvPr/>
          </p:nvGrpSpPr>
          <p:grpSpPr bwMode="auto">
            <a:xfrm rot="9421074">
              <a:off x="3866111" y="3810199"/>
              <a:ext cx="409671" cy="133867"/>
              <a:chOff x="4572000" y="3356992"/>
              <a:chExt cx="288032" cy="182880"/>
            </a:xfrm>
          </p:grpSpPr>
          <p:sp>
            <p:nvSpPr>
              <p:cNvPr id="1043" name="Can 1042"/>
              <p:cNvSpPr/>
              <p:nvPr/>
            </p:nvSpPr>
            <p:spPr>
              <a:xfrm rot="16200000" flipH="1">
                <a:off x="4782817" y="3397744"/>
                <a:ext cx="46118" cy="108211"/>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sp>
            <p:nvSpPr>
              <p:cNvPr id="1044" name="Oval 1043"/>
              <p:cNvSpPr/>
              <p:nvPr/>
            </p:nvSpPr>
            <p:spPr>
              <a:xfrm>
                <a:off x="4571645" y="3360184"/>
                <a:ext cx="60471" cy="18288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cxnSp>
            <p:nvCxnSpPr>
              <p:cNvPr id="1045" name="Straight Connector 1044"/>
              <p:cNvCxnSpPr>
                <a:stCxn id="1044" idx="0"/>
              </p:cNvCxnSpPr>
              <p:nvPr/>
            </p:nvCxnSpPr>
            <p:spPr>
              <a:xfrm>
                <a:off x="4602089" y="3356318"/>
                <a:ext cx="149585" cy="73152"/>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cxnSp>
            <p:nvCxnSpPr>
              <p:cNvPr id="1046" name="Straight Connector 1045"/>
              <p:cNvCxnSpPr>
                <a:stCxn id="1044" idx="4"/>
              </p:cNvCxnSpPr>
              <p:nvPr/>
            </p:nvCxnSpPr>
            <p:spPr>
              <a:xfrm flipV="1">
                <a:off x="4599149" y="3466052"/>
                <a:ext cx="149585" cy="73152"/>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grpSp>
        <p:grpSp>
          <p:nvGrpSpPr>
            <p:cNvPr id="808" name="Group 1770"/>
            <p:cNvGrpSpPr>
              <a:grpSpLocks/>
            </p:cNvGrpSpPr>
            <p:nvPr/>
          </p:nvGrpSpPr>
          <p:grpSpPr bwMode="auto">
            <a:xfrm rot="12166348">
              <a:off x="3881099" y="3936496"/>
              <a:ext cx="428751" cy="127909"/>
              <a:chOff x="4572000" y="3356992"/>
              <a:chExt cx="288032" cy="182880"/>
            </a:xfrm>
          </p:grpSpPr>
          <p:sp>
            <p:nvSpPr>
              <p:cNvPr id="1039" name="Can 1038"/>
              <p:cNvSpPr/>
              <p:nvPr/>
            </p:nvSpPr>
            <p:spPr>
              <a:xfrm rot="16200000" flipH="1">
                <a:off x="4782817" y="3397744"/>
                <a:ext cx="46118" cy="108211"/>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sp>
            <p:nvSpPr>
              <p:cNvPr id="1040" name="Oval 1039"/>
              <p:cNvSpPr/>
              <p:nvPr/>
            </p:nvSpPr>
            <p:spPr>
              <a:xfrm>
                <a:off x="4571645" y="3360184"/>
                <a:ext cx="60471" cy="18288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cxnSp>
            <p:nvCxnSpPr>
              <p:cNvPr id="1041" name="Straight Connector 1040"/>
              <p:cNvCxnSpPr>
                <a:stCxn id="1040" idx="0"/>
              </p:cNvCxnSpPr>
              <p:nvPr/>
            </p:nvCxnSpPr>
            <p:spPr>
              <a:xfrm>
                <a:off x="4602089" y="3356318"/>
                <a:ext cx="149585" cy="73152"/>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cxnSp>
            <p:nvCxnSpPr>
              <p:cNvPr id="1042" name="Straight Connector 1041"/>
              <p:cNvCxnSpPr>
                <a:stCxn id="1040" idx="4"/>
              </p:cNvCxnSpPr>
              <p:nvPr/>
            </p:nvCxnSpPr>
            <p:spPr>
              <a:xfrm flipV="1">
                <a:off x="4599149" y="3466052"/>
                <a:ext cx="149585" cy="73152"/>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grpSp>
        <p:grpSp>
          <p:nvGrpSpPr>
            <p:cNvPr id="809" name="Group 808"/>
            <p:cNvGrpSpPr/>
            <p:nvPr/>
          </p:nvGrpSpPr>
          <p:grpSpPr>
            <a:xfrm rot="582784">
              <a:off x="4228080" y="3671006"/>
              <a:ext cx="1405271" cy="159292"/>
              <a:chOff x="4023526" y="1388368"/>
              <a:chExt cx="1912926" cy="173374"/>
            </a:xfrm>
          </p:grpSpPr>
          <p:sp>
            <p:nvSpPr>
              <p:cNvPr id="1037" name="AutoShape 2"/>
              <p:cNvSpPr>
                <a:spLocks noChangeArrowheads="1"/>
              </p:cNvSpPr>
              <p:nvPr/>
            </p:nvSpPr>
            <p:spPr bwMode="auto">
              <a:xfrm rot="15106447">
                <a:off x="4892032" y="522623"/>
                <a:ext cx="170613" cy="1907626"/>
              </a:xfrm>
              <a:prstGeom prst="triangle">
                <a:avLst>
                  <a:gd name="adj" fmla="val 50000"/>
                </a:avLst>
              </a:prstGeom>
              <a:gradFill flip="none" rotWithShape="1">
                <a:gsLst>
                  <a:gs pos="0">
                    <a:srgbClr val="F79646"/>
                  </a:gs>
                  <a:gs pos="100000">
                    <a:srgbClr val="FFFFFF"/>
                  </a:gs>
                </a:gsLst>
                <a:path path="shape">
                  <a:fillToRect l="50000" t="50000" r="50000" b="50000"/>
                </a:path>
                <a:tileRect/>
              </a:gradFill>
              <a:ln>
                <a:noFill/>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38" name="AutoShape 2"/>
              <p:cNvSpPr>
                <a:spLocks noChangeArrowheads="1"/>
              </p:cNvSpPr>
              <p:nvPr/>
            </p:nvSpPr>
            <p:spPr bwMode="auto">
              <a:xfrm rot="4277971">
                <a:off x="4897332" y="519862"/>
                <a:ext cx="170613" cy="1907626"/>
              </a:xfrm>
              <a:prstGeom prst="triangle">
                <a:avLst>
                  <a:gd name="adj" fmla="val 50000"/>
                </a:avLst>
              </a:prstGeom>
              <a:gradFill rotWithShape="0">
                <a:gsLst>
                  <a:gs pos="0">
                    <a:srgbClr val="F4E5CC"/>
                  </a:gs>
                  <a:gs pos="50000">
                    <a:srgbClr val="FD591F"/>
                  </a:gs>
                  <a:gs pos="100000">
                    <a:srgbClr val="F4E5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grpSp>
          <p:nvGrpSpPr>
            <p:cNvPr id="810" name="Group 809"/>
            <p:cNvGrpSpPr/>
            <p:nvPr/>
          </p:nvGrpSpPr>
          <p:grpSpPr>
            <a:xfrm rot="2386199">
              <a:off x="4264837" y="4212099"/>
              <a:ext cx="1203033" cy="189511"/>
              <a:chOff x="4023526" y="1388368"/>
              <a:chExt cx="1912926" cy="173374"/>
            </a:xfrm>
          </p:grpSpPr>
          <p:sp>
            <p:nvSpPr>
              <p:cNvPr id="1035" name="AutoShape 2"/>
              <p:cNvSpPr>
                <a:spLocks noChangeArrowheads="1"/>
              </p:cNvSpPr>
              <p:nvPr/>
            </p:nvSpPr>
            <p:spPr bwMode="auto">
              <a:xfrm rot="15106447">
                <a:off x="4892032" y="522623"/>
                <a:ext cx="170613" cy="1907626"/>
              </a:xfrm>
              <a:prstGeom prst="triangle">
                <a:avLst>
                  <a:gd name="adj" fmla="val 50000"/>
                </a:avLst>
              </a:prstGeom>
              <a:gradFill flip="none" rotWithShape="1">
                <a:gsLst>
                  <a:gs pos="0">
                    <a:srgbClr val="F79646"/>
                  </a:gs>
                  <a:gs pos="100000">
                    <a:srgbClr val="FFFFFF"/>
                  </a:gs>
                </a:gsLst>
                <a:path path="shape">
                  <a:fillToRect l="50000" t="50000" r="50000" b="50000"/>
                </a:path>
                <a:tileRect/>
              </a:gradFill>
              <a:ln>
                <a:noFill/>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36" name="AutoShape 2"/>
              <p:cNvSpPr>
                <a:spLocks noChangeArrowheads="1"/>
              </p:cNvSpPr>
              <p:nvPr/>
            </p:nvSpPr>
            <p:spPr bwMode="auto">
              <a:xfrm rot="4277971">
                <a:off x="4897332" y="519862"/>
                <a:ext cx="170613" cy="1907626"/>
              </a:xfrm>
              <a:prstGeom prst="triangle">
                <a:avLst>
                  <a:gd name="adj" fmla="val 50000"/>
                </a:avLst>
              </a:prstGeom>
              <a:gradFill rotWithShape="0">
                <a:gsLst>
                  <a:gs pos="0">
                    <a:srgbClr val="F4E5CC"/>
                  </a:gs>
                  <a:gs pos="50000">
                    <a:srgbClr val="FD591F"/>
                  </a:gs>
                  <a:gs pos="100000">
                    <a:srgbClr val="F4E5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sp>
          <p:nvSpPr>
            <p:cNvPr id="811" name="Text Box 188"/>
            <p:cNvSpPr txBox="1">
              <a:spLocks noChangeArrowheads="1"/>
            </p:cNvSpPr>
            <p:nvPr/>
          </p:nvSpPr>
          <p:spPr bwMode="auto">
            <a:xfrm rot="21158978">
              <a:off x="4232667" y="3587534"/>
              <a:ext cx="12838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FSO link</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812" name="Group 811"/>
            <p:cNvGrpSpPr/>
            <p:nvPr/>
          </p:nvGrpSpPr>
          <p:grpSpPr>
            <a:xfrm rot="1708119">
              <a:off x="4543197" y="2744016"/>
              <a:ext cx="417331" cy="1353129"/>
              <a:chOff x="5471325" y="-3469"/>
              <a:chExt cx="430145" cy="1845355"/>
            </a:xfrm>
          </p:grpSpPr>
          <p:sp>
            <p:nvSpPr>
              <p:cNvPr id="1033" name="AutoShape 2"/>
              <p:cNvSpPr>
                <a:spLocks noChangeArrowheads="1"/>
              </p:cNvSpPr>
              <p:nvPr/>
            </p:nvSpPr>
            <p:spPr bwMode="auto">
              <a:xfrm rot="12656877">
                <a:off x="5691885" y="-3469"/>
                <a:ext cx="209585" cy="1167263"/>
              </a:xfrm>
              <a:prstGeom prst="triangle">
                <a:avLst>
                  <a:gd name="adj" fmla="val 50000"/>
                </a:avLst>
              </a:prstGeom>
              <a:gradFill flip="none" rotWithShape="1">
                <a:gsLst>
                  <a:gs pos="0">
                    <a:srgbClr val="F79646"/>
                  </a:gs>
                  <a:gs pos="100000">
                    <a:srgbClr val="FFFFFF"/>
                  </a:gs>
                </a:gsLst>
                <a:path path="shape">
                  <a:fillToRect l="50000" t="50000" r="50000" b="50000"/>
                </a:path>
                <a:tileRect/>
              </a:gradFill>
              <a:ln>
                <a:noFill/>
              </a:ln>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34" name="AutoShape 2"/>
              <p:cNvSpPr>
                <a:spLocks noChangeArrowheads="1"/>
              </p:cNvSpPr>
              <p:nvPr/>
            </p:nvSpPr>
            <p:spPr bwMode="auto">
              <a:xfrm rot="1828401">
                <a:off x="5471325" y="89359"/>
                <a:ext cx="209585" cy="1752527"/>
              </a:xfrm>
              <a:prstGeom prst="triangle">
                <a:avLst>
                  <a:gd name="adj" fmla="val 50000"/>
                </a:avLst>
              </a:prstGeom>
              <a:gradFill rotWithShape="0">
                <a:gsLst>
                  <a:gs pos="0">
                    <a:srgbClr val="F4E5CC"/>
                  </a:gs>
                  <a:gs pos="50000">
                    <a:srgbClr val="FD591F"/>
                  </a:gs>
                  <a:gs pos="100000">
                    <a:srgbClr val="F4E5C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sp>
          <p:nvSpPr>
            <p:cNvPr id="813" name="Text Box 188"/>
            <p:cNvSpPr txBox="1">
              <a:spLocks noChangeArrowheads="1"/>
            </p:cNvSpPr>
            <p:nvPr/>
          </p:nvSpPr>
          <p:spPr bwMode="auto">
            <a:xfrm rot="19852767">
              <a:off x="4072046" y="3228335"/>
              <a:ext cx="103022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FSO link</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814" name="AutoShape 2063"/>
            <p:cNvSpPr>
              <a:spLocks noChangeArrowheads="1"/>
            </p:cNvSpPr>
            <p:nvPr/>
          </p:nvSpPr>
          <p:spPr bwMode="auto">
            <a:xfrm>
              <a:off x="5882561" y="3885702"/>
              <a:ext cx="494900" cy="253354"/>
            </a:xfrm>
            <a:prstGeom prst="cube">
              <a:avLst>
                <a:gd name="adj" fmla="val 25000"/>
              </a:avLst>
            </a:prstGeom>
            <a:solidFill>
              <a:srgbClr val="D5D5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15" name="Text Box 188"/>
            <p:cNvSpPr txBox="1">
              <a:spLocks noChangeArrowheads="1"/>
            </p:cNvSpPr>
            <p:nvPr/>
          </p:nvSpPr>
          <p:spPr bwMode="auto">
            <a:xfrm>
              <a:off x="5173195" y="3909113"/>
              <a:ext cx="16303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ONU</a:t>
              </a:r>
              <a:r>
                <a:rPr kumimoji="0" lang="en-US" sz="1400" b="0" i="0" u="none" strike="noStrike" kern="0" cap="none" spc="0" normalizeH="0" baseline="0" noProof="0" dirty="0">
                  <a:ln>
                    <a:noFill/>
                  </a:ln>
                  <a:solidFill>
                    <a:sysClr val="windowText" lastClr="000000"/>
                  </a:solidFill>
                  <a:effectLst/>
                  <a:uLnTx/>
                  <a:uFillTx/>
                  <a:latin typeface="Arial"/>
                  <a:cs typeface="Arial"/>
                </a:rPr>
                <a:t> </a:t>
              </a:r>
              <a:r>
                <a:rPr kumimoji="0" lang="en-US" sz="1400" b="0" i="0" u="none" strike="noStrike" kern="0" cap="none" spc="0" normalizeH="0" baseline="0" noProof="0" dirty="0" smtClean="0">
                  <a:ln>
                    <a:noFill/>
                  </a:ln>
                  <a:solidFill>
                    <a:sysClr val="windowText" lastClr="000000"/>
                  </a:solidFill>
                  <a:effectLst/>
                  <a:uLnTx/>
                  <a:uFillTx/>
                  <a:latin typeface="Arial"/>
                  <a:cs typeface="Arial"/>
                </a:rPr>
                <a:t>2</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816" name="Text Box 188"/>
            <p:cNvSpPr txBox="1">
              <a:spLocks noChangeArrowheads="1"/>
            </p:cNvSpPr>
            <p:nvPr/>
          </p:nvSpPr>
          <p:spPr bwMode="auto">
            <a:xfrm rot="1439696">
              <a:off x="4176062" y="4135338"/>
              <a:ext cx="14082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FSO link</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817" name="AutoShape 2063"/>
            <p:cNvSpPr>
              <a:spLocks noChangeArrowheads="1"/>
            </p:cNvSpPr>
            <p:nvPr/>
          </p:nvSpPr>
          <p:spPr bwMode="auto">
            <a:xfrm>
              <a:off x="5596391" y="2964954"/>
              <a:ext cx="494900" cy="253354"/>
            </a:xfrm>
            <a:prstGeom prst="cube">
              <a:avLst>
                <a:gd name="adj" fmla="val 25000"/>
              </a:avLst>
            </a:prstGeom>
            <a:solidFill>
              <a:srgbClr val="D5D5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18" name="Rectangle 2306"/>
            <p:cNvSpPr>
              <a:spLocks noChangeArrowheads="1"/>
            </p:cNvSpPr>
            <p:nvPr/>
          </p:nvSpPr>
          <p:spPr bwMode="auto">
            <a:xfrm>
              <a:off x="5691648" y="2819969"/>
              <a:ext cx="67290" cy="18382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19" name="Text Box 188"/>
            <p:cNvSpPr txBox="1">
              <a:spLocks noChangeArrowheads="1"/>
            </p:cNvSpPr>
            <p:nvPr/>
          </p:nvSpPr>
          <p:spPr bwMode="auto">
            <a:xfrm>
              <a:off x="4912453" y="2992689"/>
              <a:ext cx="15778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ONU 1</a:t>
              </a:r>
              <a:endParaRPr kumimoji="0" lang="he-IL" sz="14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820" name="Group 1774"/>
            <p:cNvGrpSpPr>
              <a:grpSpLocks/>
            </p:cNvGrpSpPr>
            <p:nvPr/>
          </p:nvGrpSpPr>
          <p:grpSpPr bwMode="auto">
            <a:xfrm rot="19134300">
              <a:off x="5304408" y="2785573"/>
              <a:ext cx="470474" cy="141948"/>
              <a:chOff x="4571534" y="3356565"/>
              <a:chExt cx="285990" cy="183231"/>
            </a:xfrm>
          </p:grpSpPr>
          <p:sp>
            <p:nvSpPr>
              <p:cNvPr id="1029" name="Can 1028"/>
              <p:cNvSpPr/>
              <p:nvPr/>
            </p:nvSpPr>
            <p:spPr>
              <a:xfrm rot="16200000" flipH="1">
                <a:off x="4780559" y="3396454"/>
                <a:ext cx="45720" cy="108211"/>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sp>
            <p:nvSpPr>
              <p:cNvPr id="1030" name="Oval 1029"/>
              <p:cNvSpPr/>
              <p:nvPr/>
            </p:nvSpPr>
            <p:spPr>
              <a:xfrm>
                <a:off x="4571534" y="3356916"/>
                <a:ext cx="60471" cy="18288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cxnSp>
            <p:nvCxnSpPr>
              <p:cNvPr id="1031" name="Straight Connector 1030"/>
              <p:cNvCxnSpPr>
                <a:stCxn id="1030" idx="0"/>
              </p:cNvCxnSpPr>
              <p:nvPr/>
            </p:nvCxnSpPr>
            <p:spPr>
              <a:xfrm>
                <a:off x="4602366" y="3356565"/>
                <a:ext cx="149586" cy="72521"/>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cxnSp>
            <p:nvCxnSpPr>
              <p:cNvPr id="1032" name="Straight Connector 1031"/>
              <p:cNvCxnSpPr>
                <a:stCxn id="1030" idx="4"/>
              </p:cNvCxnSpPr>
              <p:nvPr/>
            </p:nvCxnSpPr>
            <p:spPr>
              <a:xfrm flipV="1">
                <a:off x="4599808" y="3466669"/>
                <a:ext cx="149586" cy="72521"/>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grpSp>
        <p:sp>
          <p:nvSpPr>
            <p:cNvPr id="821" name="Rectangle 2305"/>
            <p:cNvSpPr>
              <a:spLocks noChangeArrowheads="1"/>
            </p:cNvSpPr>
            <p:nvPr/>
          </p:nvSpPr>
          <p:spPr bwMode="auto">
            <a:xfrm>
              <a:off x="5703908" y="2819968"/>
              <a:ext cx="44357" cy="18382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cxnSp>
          <p:nvCxnSpPr>
            <p:cNvPr id="822" name="Straight Connector 821"/>
            <p:cNvCxnSpPr/>
            <p:nvPr/>
          </p:nvCxnSpPr>
          <p:spPr>
            <a:xfrm flipH="1">
              <a:off x="5926489" y="4341631"/>
              <a:ext cx="6790" cy="200217"/>
            </a:xfrm>
            <a:prstGeom prst="line">
              <a:avLst/>
            </a:prstGeom>
            <a:noFill/>
            <a:ln w="25400" cap="flat" cmpd="sng" algn="ctr">
              <a:solidFill>
                <a:srgbClr val="000000"/>
              </a:solidFill>
              <a:prstDash val="dot"/>
            </a:ln>
            <a:effectLst>
              <a:outerShdw blurRad="40000" dist="20000" dir="5400000" rotWithShape="0">
                <a:srgbClr val="000000">
                  <a:alpha val="38000"/>
                </a:srgbClr>
              </a:outerShdw>
            </a:effectLst>
          </p:spPr>
        </p:cxnSp>
        <p:sp>
          <p:nvSpPr>
            <p:cNvPr id="823" name="AutoShape 2063"/>
            <p:cNvSpPr>
              <a:spLocks noChangeArrowheads="1"/>
            </p:cNvSpPr>
            <p:nvPr/>
          </p:nvSpPr>
          <p:spPr bwMode="auto">
            <a:xfrm>
              <a:off x="5524904" y="4974185"/>
              <a:ext cx="494900" cy="253354"/>
            </a:xfrm>
            <a:prstGeom prst="cube">
              <a:avLst>
                <a:gd name="adj" fmla="val 25000"/>
              </a:avLst>
            </a:prstGeom>
            <a:solidFill>
              <a:srgbClr val="D5D5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24" name="Text Box 188"/>
            <p:cNvSpPr txBox="1">
              <a:spLocks noChangeArrowheads="1"/>
            </p:cNvSpPr>
            <p:nvPr/>
          </p:nvSpPr>
          <p:spPr bwMode="auto">
            <a:xfrm>
              <a:off x="4753370" y="4995022"/>
              <a:ext cx="170712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ONU</a:t>
              </a:r>
              <a:r>
                <a:rPr kumimoji="0" lang="en-US" sz="1400" b="0" i="0" u="none" strike="noStrike" kern="0" cap="none" spc="0" normalizeH="0" baseline="0" noProof="0" dirty="0">
                  <a:ln>
                    <a:noFill/>
                  </a:ln>
                  <a:solidFill>
                    <a:sysClr val="windowText" lastClr="000000"/>
                  </a:solidFill>
                  <a:effectLst/>
                  <a:uLnTx/>
                  <a:uFillTx/>
                  <a:latin typeface="Arial"/>
                  <a:cs typeface="Arial"/>
                </a:rPr>
                <a:t> </a:t>
              </a:r>
              <a:r>
                <a:rPr kumimoji="0" lang="en-US" sz="1400" b="0" i="1" u="none" strike="noStrike" kern="0" cap="none" spc="0" normalizeH="0" baseline="0" noProof="0" dirty="0">
                  <a:ln>
                    <a:noFill/>
                  </a:ln>
                  <a:solidFill>
                    <a:sysClr val="windowText" lastClr="000000"/>
                  </a:solidFill>
                  <a:effectLst/>
                  <a:uLnTx/>
                  <a:uFillTx/>
                  <a:latin typeface="Arial"/>
                  <a:cs typeface="Arial"/>
                </a:rPr>
                <a:t>N</a:t>
              </a:r>
              <a:endParaRPr kumimoji="0" lang="he-IL" sz="1400" b="0" i="1" u="none" strike="noStrike" kern="0" cap="none" spc="0" normalizeH="0" baseline="0" noProof="0" dirty="0">
                <a:ln>
                  <a:noFill/>
                </a:ln>
                <a:solidFill>
                  <a:sysClr val="windowText" lastClr="000000"/>
                </a:solidFill>
                <a:effectLst/>
                <a:uLnTx/>
                <a:uFillTx/>
                <a:latin typeface="Arial"/>
                <a:cs typeface="Arial"/>
              </a:endParaRPr>
            </a:p>
          </p:txBody>
        </p:sp>
        <p:sp>
          <p:nvSpPr>
            <p:cNvPr id="825" name="Oval 126"/>
            <p:cNvSpPr>
              <a:spLocks noChangeArrowheads="1"/>
            </p:cNvSpPr>
            <p:nvPr/>
          </p:nvSpPr>
          <p:spPr bwMode="auto">
            <a:xfrm>
              <a:off x="6400138" y="4316643"/>
              <a:ext cx="1887467" cy="432792"/>
            </a:xfrm>
            <a:prstGeom prst="ellipse">
              <a:avLst/>
            </a:prstGeom>
            <a:solidFill>
              <a:srgbClr val="FF00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nvGrpSpPr>
            <p:cNvPr id="826" name="Group 247"/>
            <p:cNvGrpSpPr>
              <a:grpSpLocks/>
            </p:cNvGrpSpPr>
            <p:nvPr/>
          </p:nvGrpSpPr>
          <p:grpSpPr bwMode="auto">
            <a:xfrm>
              <a:off x="6439502" y="4155445"/>
              <a:ext cx="109119" cy="424481"/>
              <a:chOff x="3265" y="5071"/>
              <a:chExt cx="68" cy="235"/>
            </a:xfrm>
          </p:grpSpPr>
          <p:sp>
            <p:nvSpPr>
              <p:cNvPr id="980" name="Freeform 248"/>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1" name="Freeform 249"/>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2" name="Freeform 250"/>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3" name="Freeform 251"/>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4" name="Freeform 252"/>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5" name="Freeform 253"/>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6" name="Freeform 254"/>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7" name="Freeform 255"/>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8" name="Freeform 256"/>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89" name="Freeform 257"/>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0" name="Freeform 258"/>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1" name="Freeform 259"/>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2" name="Freeform 260"/>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3" name="Rectangle 261"/>
              <p:cNvSpPr>
                <a:spLocks noChangeArrowheads="1"/>
              </p:cNvSpPr>
              <p:nvPr/>
            </p:nvSpPr>
            <p:spPr bwMode="auto">
              <a:xfrm>
                <a:off x="3267" y="5242"/>
                <a:ext cx="44" cy="9"/>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4" name="Rectangle 262"/>
              <p:cNvSpPr>
                <a:spLocks noChangeArrowheads="1"/>
              </p:cNvSpPr>
              <p:nvPr/>
            </p:nvSpPr>
            <p:spPr bwMode="auto">
              <a:xfrm>
                <a:off x="3267" y="5242"/>
                <a:ext cx="44" cy="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5" name="Rectangle 263"/>
              <p:cNvSpPr>
                <a:spLocks noChangeArrowheads="1"/>
              </p:cNvSpPr>
              <p:nvPr/>
            </p:nvSpPr>
            <p:spPr bwMode="auto">
              <a:xfrm>
                <a:off x="3267" y="5242"/>
                <a:ext cx="44" cy="9"/>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6" name="Rectangle 264"/>
              <p:cNvSpPr>
                <a:spLocks noChangeArrowheads="1"/>
              </p:cNvSpPr>
              <p:nvPr/>
            </p:nvSpPr>
            <p:spPr bwMode="auto">
              <a:xfrm>
                <a:off x="3267" y="5242"/>
                <a:ext cx="44" cy="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7" name="Rectangle 265"/>
              <p:cNvSpPr>
                <a:spLocks noChangeArrowheads="1"/>
              </p:cNvSpPr>
              <p:nvPr/>
            </p:nvSpPr>
            <p:spPr bwMode="auto">
              <a:xfrm>
                <a:off x="3265" y="5283"/>
                <a:ext cx="45" cy="8"/>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8" name="Rectangle 266"/>
              <p:cNvSpPr>
                <a:spLocks noChangeArrowheads="1"/>
              </p:cNvSpPr>
              <p:nvPr/>
            </p:nvSpPr>
            <p:spPr bwMode="auto">
              <a:xfrm>
                <a:off x="3265" y="5283"/>
                <a:ext cx="45" cy="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99" name="Rectangle 267"/>
              <p:cNvSpPr>
                <a:spLocks noChangeArrowheads="1"/>
              </p:cNvSpPr>
              <p:nvPr/>
            </p:nvSpPr>
            <p:spPr bwMode="auto">
              <a:xfrm>
                <a:off x="3265" y="5283"/>
                <a:ext cx="45" cy="8"/>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0" name="Rectangle 268"/>
              <p:cNvSpPr>
                <a:spLocks noChangeArrowheads="1"/>
              </p:cNvSpPr>
              <p:nvPr/>
            </p:nvSpPr>
            <p:spPr bwMode="auto">
              <a:xfrm>
                <a:off x="3265" y="5283"/>
                <a:ext cx="45" cy="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1" name="Freeform 269"/>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2" name="Freeform 270"/>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3" name="Freeform 271"/>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4" name="Freeform 272"/>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5" name="Freeform 273"/>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6" name="Freeform 274"/>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7" name="Freeform 275"/>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8" name="Freeform 276"/>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09" name="Freeform 277"/>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0" name="Freeform 278"/>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1" name="Freeform 279"/>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2" name="Freeform 280"/>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3" name="Freeform 281"/>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4" name="Freeform 282"/>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5" name="Freeform 283"/>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6" name="Freeform 284"/>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7" name="Freeform 285"/>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8" name="Freeform 286"/>
              <p:cNvSpPr>
                <a:spLocks/>
              </p:cNvSpPr>
              <p:nvPr/>
            </p:nvSpPr>
            <p:spPr bwMode="auto">
              <a:xfrm>
                <a:off x="3282" y="5071"/>
                <a:ext cx="51" cy="90"/>
              </a:xfrm>
              <a:custGeom>
                <a:avLst/>
                <a:gdLst>
                  <a:gd name="T0" fmla="*/ 0 w 102"/>
                  <a:gd name="T1" fmla="*/ 29 h 179"/>
                  <a:gd name="T2" fmla="*/ 3 w 102"/>
                  <a:gd name="T3" fmla="*/ 23 h 179"/>
                  <a:gd name="T4" fmla="*/ 6 w 102"/>
                  <a:gd name="T5" fmla="*/ 19 h 179"/>
                  <a:gd name="T6" fmla="*/ 10 w 102"/>
                  <a:gd name="T7" fmla="*/ 13 h 179"/>
                  <a:gd name="T8" fmla="*/ 15 w 102"/>
                  <a:gd name="T9" fmla="*/ 9 h 179"/>
                  <a:gd name="T10" fmla="*/ 23 w 102"/>
                  <a:gd name="T11" fmla="*/ 6 h 179"/>
                  <a:gd name="T12" fmla="*/ 32 w 102"/>
                  <a:gd name="T13" fmla="*/ 3 h 179"/>
                  <a:gd name="T14" fmla="*/ 41 w 102"/>
                  <a:gd name="T15" fmla="*/ 1 h 179"/>
                  <a:gd name="T16" fmla="*/ 51 w 102"/>
                  <a:gd name="T17" fmla="*/ 0 h 179"/>
                  <a:gd name="T18" fmla="*/ 60 w 102"/>
                  <a:gd name="T19" fmla="*/ 1 h 179"/>
                  <a:gd name="T20" fmla="*/ 71 w 102"/>
                  <a:gd name="T21" fmla="*/ 3 h 179"/>
                  <a:gd name="T22" fmla="*/ 80 w 102"/>
                  <a:gd name="T23" fmla="*/ 6 h 179"/>
                  <a:gd name="T24" fmla="*/ 87 w 102"/>
                  <a:gd name="T25" fmla="*/ 9 h 179"/>
                  <a:gd name="T26" fmla="*/ 93 w 102"/>
                  <a:gd name="T27" fmla="*/ 13 h 179"/>
                  <a:gd name="T28" fmla="*/ 97 w 102"/>
                  <a:gd name="T29" fmla="*/ 19 h 179"/>
                  <a:gd name="T30" fmla="*/ 100 w 102"/>
                  <a:gd name="T31" fmla="*/ 23 h 179"/>
                  <a:gd name="T32" fmla="*/ 102 w 102"/>
                  <a:gd name="T33" fmla="*/ 29 h 179"/>
                  <a:gd name="T34" fmla="*/ 102 w 102"/>
                  <a:gd name="T35" fmla="*/ 179 h 179"/>
                  <a:gd name="T36" fmla="*/ 100 w 102"/>
                  <a:gd name="T37" fmla="*/ 173 h 179"/>
                  <a:gd name="T38" fmla="*/ 97 w 102"/>
                  <a:gd name="T39" fmla="*/ 168 h 179"/>
                  <a:gd name="T40" fmla="*/ 93 w 102"/>
                  <a:gd name="T41" fmla="*/ 162 h 179"/>
                  <a:gd name="T42" fmla="*/ 87 w 102"/>
                  <a:gd name="T43" fmla="*/ 158 h 179"/>
                  <a:gd name="T44" fmla="*/ 80 w 102"/>
                  <a:gd name="T45" fmla="*/ 153 h 179"/>
                  <a:gd name="T46" fmla="*/ 71 w 102"/>
                  <a:gd name="T47" fmla="*/ 152 h 179"/>
                  <a:gd name="T48" fmla="*/ 60 w 102"/>
                  <a:gd name="T49" fmla="*/ 149 h 179"/>
                  <a:gd name="T50" fmla="*/ 51 w 102"/>
                  <a:gd name="T51" fmla="*/ 149 h 179"/>
                  <a:gd name="T52" fmla="*/ 41 w 102"/>
                  <a:gd name="T53" fmla="*/ 149 h 179"/>
                  <a:gd name="T54" fmla="*/ 32 w 102"/>
                  <a:gd name="T55" fmla="*/ 152 h 179"/>
                  <a:gd name="T56" fmla="*/ 23 w 102"/>
                  <a:gd name="T57" fmla="*/ 153 h 179"/>
                  <a:gd name="T58" fmla="*/ 15 w 102"/>
                  <a:gd name="T59" fmla="*/ 158 h 179"/>
                  <a:gd name="T60" fmla="*/ 10 w 102"/>
                  <a:gd name="T61" fmla="*/ 162 h 179"/>
                  <a:gd name="T62" fmla="*/ 6 w 102"/>
                  <a:gd name="T63" fmla="*/ 168 h 179"/>
                  <a:gd name="T64" fmla="*/ 3 w 102"/>
                  <a:gd name="T65" fmla="*/ 173 h 179"/>
                  <a:gd name="T66" fmla="*/ 0 w 102"/>
                  <a:gd name="T67" fmla="*/ 179 h 179"/>
                  <a:gd name="T68" fmla="*/ 0 w 102"/>
                  <a:gd name="T69" fmla="*/ 29 h 179"/>
                  <a:gd name="T70" fmla="*/ 0 w 102"/>
                  <a:gd name="T71" fmla="*/ 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19" name="Freeform 287"/>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0" name="Freeform 288"/>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1" name="Freeform 289"/>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2" name="Freeform 290"/>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3" name="Freeform 291"/>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4" name="Freeform 292"/>
              <p:cNvSpPr>
                <a:spLocks/>
              </p:cNvSpPr>
              <p:nvPr/>
            </p:nvSpPr>
            <p:spPr bwMode="auto">
              <a:xfrm>
                <a:off x="3280" y="5147"/>
                <a:ext cx="49" cy="14"/>
              </a:xfrm>
              <a:custGeom>
                <a:avLst/>
                <a:gdLst>
                  <a:gd name="T0" fmla="*/ 49 w 97"/>
                  <a:gd name="T1" fmla="*/ 0 h 29"/>
                  <a:gd name="T2" fmla="*/ 40 w 97"/>
                  <a:gd name="T3" fmla="*/ 0 h 29"/>
                  <a:gd name="T4" fmla="*/ 29 w 97"/>
                  <a:gd name="T5" fmla="*/ 2 h 29"/>
                  <a:gd name="T6" fmla="*/ 22 w 97"/>
                  <a:gd name="T7" fmla="*/ 3 h 29"/>
                  <a:gd name="T8" fmla="*/ 15 w 97"/>
                  <a:gd name="T9" fmla="*/ 5 h 29"/>
                  <a:gd name="T10" fmla="*/ 9 w 97"/>
                  <a:gd name="T11" fmla="*/ 6 h 29"/>
                  <a:gd name="T12" fmla="*/ 6 w 97"/>
                  <a:gd name="T13" fmla="*/ 8 h 29"/>
                  <a:gd name="T14" fmla="*/ 4 w 97"/>
                  <a:gd name="T15" fmla="*/ 9 h 29"/>
                  <a:gd name="T16" fmla="*/ 3 w 97"/>
                  <a:gd name="T17" fmla="*/ 11 h 29"/>
                  <a:gd name="T18" fmla="*/ 1 w 97"/>
                  <a:gd name="T19" fmla="*/ 12 h 29"/>
                  <a:gd name="T20" fmla="*/ 0 w 97"/>
                  <a:gd name="T21" fmla="*/ 12 h 29"/>
                  <a:gd name="T22" fmla="*/ 0 w 97"/>
                  <a:gd name="T23" fmla="*/ 14 h 29"/>
                  <a:gd name="T24" fmla="*/ 0 w 97"/>
                  <a:gd name="T25" fmla="*/ 15 h 29"/>
                  <a:gd name="T26" fmla="*/ 1 w 97"/>
                  <a:gd name="T27" fmla="*/ 17 h 29"/>
                  <a:gd name="T28" fmla="*/ 3 w 97"/>
                  <a:gd name="T29" fmla="*/ 18 h 29"/>
                  <a:gd name="T30" fmla="*/ 4 w 97"/>
                  <a:gd name="T31" fmla="*/ 20 h 29"/>
                  <a:gd name="T32" fmla="*/ 6 w 97"/>
                  <a:gd name="T33" fmla="*/ 21 h 29"/>
                  <a:gd name="T34" fmla="*/ 9 w 97"/>
                  <a:gd name="T35" fmla="*/ 23 h 29"/>
                  <a:gd name="T36" fmla="*/ 15 w 97"/>
                  <a:gd name="T37" fmla="*/ 24 h 29"/>
                  <a:gd name="T38" fmla="*/ 22 w 97"/>
                  <a:gd name="T39" fmla="*/ 26 h 29"/>
                  <a:gd name="T40" fmla="*/ 29 w 97"/>
                  <a:gd name="T41" fmla="*/ 27 h 29"/>
                  <a:gd name="T42" fmla="*/ 40 w 97"/>
                  <a:gd name="T43" fmla="*/ 29 h 29"/>
                  <a:gd name="T44" fmla="*/ 49 w 97"/>
                  <a:gd name="T45" fmla="*/ 29 h 29"/>
                  <a:gd name="T46" fmla="*/ 59 w 97"/>
                  <a:gd name="T47" fmla="*/ 29 h 29"/>
                  <a:gd name="T48" fmla="*/ 68 w 97"/>
                  <a:gd name="T49" fmla="*/ 27 h 29"/>
                  <a:gd name="T50" fmla="*/ 75 w 97"/>
                  <a:gd name="T51" fmla="*/ 26 h 29"/>
                  <a:gd name="T52" fmla="*/ 83 w 97"/>
                  <a:gd name="T53" fmla="*/ 24 h 29"/>
                  <a:gd name="T54" fmla="*/ 88 w 97"/>
                  <a:gd name="T55" fmla="*/ 23 h 29"/>
                  <a:gd name="T56" fmla="*/ 91 w 97"/>
                  <a:gd name="T57" fmla="*/ 21 h 29"/>
                  <a:gd name="T58" fmla="*/ 93 w 97"/>
                  <a:gd name="T59" fmla="*/ 20 h 29"/>
                  <a:gd name="T60" fmla="*/ 94 w 97"/>
                  <a:gd name="T61" fmla="*/ 18 h 29"/>
                  <a:gd name="T62" fmla="*/ 96 w 97"/>
                  <a:gd name="T63" fmla="*/ 17 h 29"/>
                  <a:gd name="T64" fmla="*/ 97 w 97"/>
                  <a:gd name="T65" fmla="*/ 15 h 29"/>
                  <a:gd name="T66" fmla="*/ 97 w 97"/>
                  <a:gd name="T67" fmla="*/ 14 h 29"/>
                  <a:gd name="T68" fmla="*/ 97 w 97"/>
                  <a:gd name="T69" fmla="*/ 12 h 29"/>
                  <a:gd name="T70" fmla="*/ 96 w 97"/>
                  <a:gd name="T71" fmla="*/ 12 h 29"/>
                  <a:gd name="T72" fmla="*/ 94 w 97"/>
                  <a:gd name="T73" fmla="*/ 11 h 29"/>
                  <a:gd name="T74" fmla="*/ 93 w 97"/>
                  <a:gd name="T75" fmla="*/ 9 h 29"/>
                  <a:gd name="T76" fmla="*/ 91 w 97"/>
                  <a:gd name="T77" fmla="*/ 8 h 29"/>
                  <a:gd name="T78" fmla="*/ 88 w 97"/>
                  <a:gd name="T79" fmla="*/ 6 h 29"/>
                  <a:gd name="T80" fmla="*/ 83 w 97"/>
                  <a:gd name="T81" fmla="*/ 5 h 29"/>
                  <a:gd name="T82" fmla="*/ 75 w 97"/>
                  <a:gd name="T83" fmla="*/ 3 h 29"/>
                  <a:gd name="T84" fmla="*/ 68 w 97"/>
                  <a:gd name="T85" fmla="*/ 2 h 29"/>
                  <a:gd name="T86" fmla="*/ 59 w 97"/>
                  <a:gd name="T87" fmla="*/ 0 h 29"/>
                  <a:gd name="T88" fmla="*/ 49 w 97"/>
                  <a:gd name="T89"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7" h="29">
                    <a:moveTo>
                      <a:pt x="49" y="0"/>
                    </a:moveTo>
                    <a:lnTo>
                      <a:pt x="40" y="0"/>
                    </a:lnTo>
                    <a:lnTo>
                      <a:pt x="29" y="2"/>
                    </a:lnTo>
                    <a:lnTo>
                      <a:pt x="22" y="3"/>
                    </a:lnTo>
                    <a:lnTo>
                      <a:pt x="15" y="5"/>
                    </a:lnTo>
                    <a:lnTo>
                      <a:pt x="9" y="6"/>
                    </a:lnTo>
                    <a:lnTo>
                      <a:pt x="6" y="8"/>
                    </a:lnTo>
                    <a:lnTo>
                      <a:pt x="4" y="9"/>
                    </a:lnTo>
                    <a:lnTo>
                      <a:pt x="3" y="11"/>
                    </a:lnTo>
                    <a:lnTo>
                      <a:pt x="1" y="12"/>
                    </a:lnTo>
                    <a:lnTo>
                      <a:pt x="0" y="12"/>
                    </a:lnTo>
                    <a:lnTo>
                      <a:pt x="0" y="14"/>
                    </a:lnTo>
                    <a:lnTo>
                      <a:pt x="0" y="15"/>
                    </a:lnTo>
                    <a:lnTo>
                      <a:pt x="1" y="17"/>
                    </a:lnTo>
                    <a:lnTo>
                      <a:pt x="3" y="18"/>
                    </a:lnTo>
                    <a:lnTo>
                      <a:pt x="4" y="20"/>
                    </a:lnTo>
                    <a:lnTo>
                      <a:pt x="6" y="21"/>
                    </a:lnTo>
                    <a:lnTo>
                      <a:pt x="9" y="23"/>
                    </a:lnTo>
                    <a:lnTo>
                      <a:pt x="15" y="24"/>
                    </a:lnTo>
                    <a:lnTo>
                      <a:pt x="22" y="26"/>
                    </a:lnTo>
                    <a:lnTo>
                      <a:pt x="29" y="27"/>
                    </a:lnTo>
                    <a:lnTo>
                      <a:pt x="40" y="29"/>
                    </a:lnTo>
                    <a:lnTo>
                      <a:pt x="49" y="29"/>
                    </a:lnTo>
                    <a:lnTo>
                      <a:pt x="59" y="29"/>
                    </a:lnTo>
                    <a:lnTo>
                      <a:pt x="68" y="27"/>
                    </a:lnTo>
                    <a:lnTo>
                      <a:pt x="75" y="26"/>
                    </a:lnTo>
                    <a:lnTo>
                      <a:pt x="83" y="24"/>
                    </a:lnTo>
                    <a:lnTo>
                      <a:pt x="88" y="23"/>
                    </a:lnTo>
                    <a:lnTo>
                      <a:pt x="91" y="21"/>
                    </a:lnTo>
                    <a:lnTo>
                      <a:pt x="93" y="20"/>
                    </a:lnTo>
                    <a:lnTo>
                      <a:pt x="94" y="18"/>
                    </a:lnTo>
                    <a:lnTo>
                      <a:pt x="96" y="17"/>
                    </a:lnTo>
                    <a:lnTo>
                      <a:pt x="97" y="15"/>
                    </a:lnTo>
                    <a:lnTo>
                      <a:pt x="97" y="14"/>
                    </a:lnTo>
                    <a:lnTo>
                      <a:pt x="97" y="12"/>
                    </a:lnTo>
                    <a:lnTo>
                      <a:pt x="96" y="12"/>
                    </a:lnTo>
                    <a:lnTo>
                      <a:pt x="94" y="11"/>
                    </a:lnTo>
                    <a:lnTo>
                      <a:pt x="93" y="9"/>
                    </a:lnTo>
                    <a:lnTo>
                      <a:pt x="91" y="8"/>
                    </a:lnTo>
                    <a:lnTo>
                      <a:pt x="88" y="6"/>
                    </a:lnTo>
                    <a:lnTo>
                      <a:pt x="83" y="5"/>
                    </a:lnTo>
                    <a:lnTo>
                      <a:pt x="75" y="3"/>
                    </a:lnTo>
                    <a:lnTo>
                      <a:pt x="68" y="2"/>
                    </a:lnTo>
                    <a:lnTo>
                      <a:pt x="59" y="0"/>
                    </a:lnTo>
                    <a:lnTo>
                      <a:pt x="49" y="0"/>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5" name="Rectangle 293"/>
              <p:cNvSpPr>
                <a:spLocks noChangeArrowheads="1"/>
              </p:cNvSpPr>
              <p:nvPr/>
            </p:nvSpPr>
            <p:spPr bwMode="auto">
              <a:xfrm>
                <a:off x="3294" y="5148"/>
                <a:ext cx="28" cy="158"/>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6" name="Rectangle 294"/>
              <p:cNvSpPr>
                <a:spLocks noChangeArrowheads="1"/>
              </p:cNvSpPr>
              <p:nvPr/>
            </p:nvSpPr>
            <p:spPr bwMode="auto">
              <a:xfrm>
                <a:off x="3294" y="5148"/>
                <a:ext cx="28" cy="15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7" name="Rectangle 295"/>
              <p:cNvSpPr>
                <a:spLocks noChangeArrowheads="1"/>
              </p:cNvSpPr>
              <p:nvPr/>
            </p:nvSpPr>
            <p:spPr bwMode="auto">
              <a:xfrm>
                <a:off x="3294" y="5148"/>
                <a:ext cx="28" cy="158"/>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1028" name="Rectangle 296"/>
              <p:cNvSpPr>
                <a:spLocks noChangeArrowheads="1"/>
              </p:cNvSpPr>
              <p:nvPr/>
            </p:nvSpPr>
            <p:spPr bwMode="auto">
              <a:xfrm>
                <a:off x="3294" y="5148"/>
                <a:ext cx="28" cy="158"/>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sp>
          <p:nvSpPr>
            <p:cNvPr id="827" name="AutoShape 335"/>
            <p:cNvSpPr>
              <a:spLocks noChangeArrowheads="1"/>
            </p:cNvSpPr>
            <p:nvPr/>
          </p:nvSpPr>
          <p:spPr bwMode="auto">
            <a:xfrm rot="7849925">
              <a:off x="6644760" y="4074809"/>
              <a:ext cx="265526" cy="464494"/>
            </a:xfrm>
            <a:prstGeom prst="lightningBol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28" name="Text Box 336"/>
            <p:cNvSpPr txBox="1">
              <a:spLocks noChangeArrowheads="1"/>
            </p:cNvSpPr>
            <p:nvPr/>
          </p:nvSpPr>
          <p:spPr bwMode="auto">
            <a:xfrm>
              <a:off x="6833682" y="4508316"/>
              <a:ext cx="6222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ja-JP" sz="1400" b="0" i="0" u="none" strike="noStrike" kern="0" cap="none" spc="0" normalizeH="0" baseline="0" noProof="0" dirty="0" err="1">
                  <a:ln>
                    <a:noFill/>
                  </a:ln>
                  <a:solidFill>
                    <a:sysClr val="windowText" lastClr="000000"/>
                  </a:solidFill>
                  <a:effectLst/>
                  <a:uLnTx/>
                  <a:uFillTx/>
                  <a:latin typeface="Arial"/>
                  <a:ea typeface="ＭＳ ゴシック" charset="0"/>
                  <a:cs typeface="Arial"/>
                </a:rPr>
                <a:t>WiFi</a:t>
              </a:r>
              <a:r>
                <a:rPr kumimoji="1" lang="en-US" altLang="ja-JP" sz="1400" b="0" i="0" u="none" strike="noStrike" kern="0" cap="none" spc="0" normalizeH="0" baseline="0" noProof="0" dirty="0">
                  <a:ln>
                    <a:noFill/>
                  </a:ln>
                  <a:solidFill>
                    <a:sysClr val="windowText" lastClr="000000"/>
                  </a:solidFill>
                  <a:effectLst/>
                  <a:uLnTx/>
                  <a:uFillTx/>
                  <a:latin typeface="Arial"/>
                  <a:ea typeface="ＭＳ ゴシック" charset="0"/>
                  <a:cs typeface="Arial"/>
                </a:rPr>
                <a:t> </a:t>
              </a:r>
            </a:p>
          </p:txBody>
        </p:sp>
        <p:pic>
          <p:nvPicPr>
            <p:cNvPr id="829" name="Picture 4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7643" y="4251753"/>
              <a:ext cx="246256" cy="49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30" name="Picture 432" descr="MCj0397502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974" y="4286442"/>
              <a:ext cx="513155" cy="529901"/>
            </a:xfrm>
            <a:prstGeom prst="rect">
              <a:avLst/>
            </a:prstGeom>
            <a:noFill/>
            <a:extLst>
              <a:ext uri="{909E8E84-426E-40dd-AFC4-6F175D3DCCD1}">
                <a14:hiddenFill xmlns:a14="http://schemas.microsoft.com/office/drawing/2010/main">
                  <a:solidFill>
                    <a:srgbClr val="FFFFFF"/>
                  </a:solidFill>
                </a14:hiddenFill>
              </a:ext>
            </a:extLst>
          </p:spPr>
        </p:pic>
        <p:sp>
          <p:nvSpPr>
            <p:cNvPr id="831" name="Text Box 471"/>
            <p:cNvSpPr txBox="1">
              <a:spLocks noChangeArrowheads="1"/>
            </p:cNvSpPr>
            <p:nvPr/>
          </p:nvSpPr>
          <p:spPr bwMode="auto">
            <a:xfrm>
              <a:off x="6602156" y="4360184"/>
              <a:ext cx="86853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en-US" altLang="ja-JP" sz="1400" b="0" i="0" u="none" strike="noStrike" kern="0" cap="none" spc="0" normalizeH="0" baseline="0" noProof="0" dirty="0" err="1">
                  <a:ln>
                    <a:noFill/>
                  </a:ln>
                  <a:solidFill>
                    <a:sysClr val="windowText" lastClr="000000"/>
                  </a:solidFill>
                  <a:effectLst/>
                  <a:uLnTx/>
                  <a:uFillTx/>
                  <a:latin typeface="Arial"/>
                  <a:ea typeface="ＭＳ ゴシック" charset="0"/>
                  <a:cs typeface="Arial"/>
                </a:rPr>
                <a:t>WiMAX</a:t>
              </a:r>
              <a:endParaRPr kumimoji="1" lang="en-US" altLang="ja-JP" sz="1400" b="0" i="0" u="none" strike="noStrike" kern="0" cap="none" spc="0" normalizeH="0" baseline="0" noProof="0" dirty="0">
                <a:ln>
                  <a:noFill/>
                </a:ln>
                <a:solidFill>
                  <a:sysClr val="windowText" lastClr="000000"/>
                </a:solidFill>
                <a:effectLst/>
                <a:uLnTx/>
                <a:uFillTx/>
                <a:latin typeface="Arial"/>
                <a:ea typeface="ＭＳ ゴシック" charset="0"/>
                <a:cs typeface="Arial"/>
              </a:endParaRPr>
            </a:p>
          </p:txBody>
        </p:sp>
        <p:sp>
          <p:nvSpPr>
            <p:cNvPr id="832" name="Line 2258"/>
            <p:cNvSpPr>
              <a:spLocks noChangeShapeType="1"/>
            </p:cNvSpPr>
            <p:nvPr/>
          </p:nvSpPr>
          <p:spPr bwMode="auto">
            <a:xfrm flipV="1">
              <a:off x="6019804" y="4541847"/>
              <a:ext cx="419961" cy="531039"/>
            </a:xfrm>
            <a:prstGeom prst="line">
              <a:avLst/>
            </a:prstGeom>
            <a:noFill/>
            <a:ln w="38100">
              <a:solidFill>
                <a:srgbClr val="FF00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33" name="Line 2255"/>
            <p:cNvSpPr>
              <a:spLocks noChangeShapeType="1"/>
            </p:cNvSpPr>
            <p:nvPr/>
          </p:nvSpPr>
          <p:spPr bwMode="auto">
            <a:xfrm>
              <a:off x="6091290" y="3075378"/>
              <a:ext cx="287125" cy="1"/>
            </a:xfrm>
            <a:prstGeom prst="line">
              <a:avLst/>
            </a:prstGeom>
            <a:noFill/>
            <a:ln w="38100">
              <a:solidFill>
                <a:srgbClr val="FFFFFF"/>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nvGrpSpPr>
            <p:cNvPr id="834" name="Group 833"/>
            <p:cNvGrpSpPr/>
            <p:nvPr/>
          </p:nvGrpSpPr>
          <p:grpSpPr>
            <a:xfrm>
              <a:off x="6724956" y="3586067"/>
              <a:ext cx="1797767" cy="852370"/>
              <a:chOff x="8061561" y="1065678"/>
              <a:chExt cx="1852968" cy="1162435"/>
            </a:xfrm>
          </p:grpSpPr>
          <p:sp>
            <p:nvSpPr>
              <p:cNvPr id="884" name="Oval 124"/>
              <p:cNvSpPr>
                <a:spLocks noChangeArrowheads="1"/>
              </p:cNvSpPr>
              <p:nvPr/>
            </p:nvSpPr>
            <p:spPr bwMode="auto">
              <a:xfrm>
                <a:off x="8061561" y="1478725"/>
                <a:ext cx="1852968" cy="590228"/>
              </a:xfrm>
              <a:prstGeom prst="ellipse">
                <a:avLst/>
              </a:prstGeom>
              <a:solidFill>
                <a:srgbClr val="00CC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nvGrpSpPr>
              <p:cNvPr id="885" name="Group 337"/>
              <p:cNvGrpSpPr>
                <a:grpSpLocks/>
              </p:cNvGrpSpPr>
              <p:nvPr/>
            </p:nvGrpSpPr>
            <p:grpSpPr bwMode="auto">
              <a:xfrm>
                <a:off x="8214037" y="1312493"/>
                <a:ext cx="103351" cy="559186"/>
                <a:chOff x="1273" y="300"/>
                <a:chExt cx="68" cy="227"/>
              </a:xfrm>
            </p:grpSpPr>
            <p:sp>
              <p:nvSpPr>
                <p:cNvPr id="889" name="Freeform 338"/>
                <p:cNvSpPr>
                  <a:spLocks/>
                </p:cNvSpPr>
                <p:nvPr/>
              </p:nvSpPr>
              <p:spPr bwMode="auto">
                <a:xfrm>
                  <a:off x="1310" y="300"/>
                  <a:ext cx="6" cy="227"/>
                </a:xfrm>
                <a:custGeom>
                  <a:avLst/>
                  <a:gdLst>
                    <a:gd name="T0" fmla="*/ 0 w 6"/>
                    <a:gd name="T1" fmla="*/ 227 h 227"/>
                    <a:gd name="T2" fmla="*/ 0 w 6"/>
                    <a:gd name="T3" fmla="*/ 4 h 227"/>
                    <a:gd name="T4" fmla="*/ 6 w 6"/>
                    <a:gd name="T5" fmla="*/ 0 h 227"/>
                    <a:gd name="T6" fmla="*/ 6 w 6"/>
                    <a:gd name="T7" fmla="*/ 215 h 227"/>
                    <a:gd name="T8" fmla="*/ 0 w 6"/>
                    <a:gd name="T9" fmla="*/ 227 h 227"/>
                  </a:gdLst>
                  <a:ahLst/>
                  <a:cxnLst>
                    <a:cxn ang="0">
                      <a:pos x="T0" y="T1"/>
                    </a:cxn>
                    <a:cxn ang="0">
                      <a:pos x="T2" y="T3"/>
                    </a:cxn>
                    <a:cxn ang="0">
                      <a:pos x="T4" y="T5"/>
                    </a:cxn>
                    <a:cxn ang="0">
                      <a:pos x="T6" y="T7"/>
                    </a:cxn>
                    <a:cxn ang="0">
                      <a:pos x="T8" y="T9"/>
                    </a:cxn>
                  </a:cxnLst>
                  <a:rect l="0" t="0" r="r" b="b"/>
                  <a:pathLst>
                    <a:path w="6" h="227">
                      <a:moveTo>
                        <a:pt x="0" y="227"/>
                      </a:moveTo>
                      <a:lnTo>
                        <a:pt x="0" y="4"/>
                      </a:lnTo>
                      <a:lnTo>
                        <a:pt x="6" y="0"/>
                      </a:lnTo>
                      <a:lnTo>
                        <a:pt x="6" y="215"/>
                      </a:lnTo>
                      <a:lnTo>
                        <a:pt x="0" y="227"/>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0" name="Freeform 339"/>
                <p:cNvSpPr>
                  <a:spLocks/>
                </p:cNvSpPr>
                <p:nvPr/>
              </p:nvSpPr>
              <p:spPr bwMode="auto">
                <a:xfrm>
                  <a:off x="1298" y="300"/>
                  <a:ext cx="18" cy="4"/>
                </a:xfrm>
                <a:custGeom>
                  <a:avLst/>
                  <a:gdLst>
                    <a:gd name="T0" fmla="*/ 12 w 18"/>
                    <a:gd name="T1" fmla="*/ 4 h 4"/>
                    <a:gd name="T2" fmla="*/ 0 w 18"/>
                    <a:gd name="T3" fmla="*/ 3 h 4"/>
                    <a:gd name="T4" fmla="*/ 8 w 18"/>
                    <a:gd name="T5" fmla="*/ 0 h 4"/>
                    <a:gd name="T6" fmla="*/ 18 w 18"/>
                    <a:gd name="T7" fmla="*/ 0 h 4"/>
                    <a:gd name="T8" fmla="*/ 12 w 18"/>
                    <a:gd name="T9" fmla="*/ 4 h 4"/>
                  </a:gdLst>
                  <a:ahLst/>
                  <a:cxnLst>
                    <a:cxn ang="0">
                      <a:pos x="T0" y="T1"/>
                    </a:cxn>
                    <a:cxn ang="0">
                      <a:pos x="T2" y="T3"/>
                    </a:cxn>
                    <a:cxn ang="0">
                      <a:pos x="T4" y="T5"/>
                    </a:cxn>
                    <a:cxn ang="0">
                      <a:pos x="T6" y="T7"/>
                    </a:cxn>
                    <a:cxn ang="0">
                      <a:pos x="T8" y="T9"/>
                    </a:cxn>
                  </a:cxnLst>
                  <a:rect l="0" t="0" r="r" b="b"/>
                  <a:pathLst>
                    <a:path w="18" h="4">
                      <a:moveTo>
                        <a:pt x="12" y="4"/>
                      </a:moveTo>
                      <a:lnTo>
                        <a:pt x="0" y="3"/>
                      </a:lnTo>
                      <a:lnTo>
                        <a:pt x="8" y="0"/>
                      </a:lnTo>
                      <a:lnTo>
                        <a:pt x="18" y="0"/>
                      </a:lnTo>
                      <a:lnTo>
                        <a:pt x="12" y="4"/>
                      </a:lnTo>
                      <a:close/>
                    </a:path>
                  </a:pathLst>
                </a:custGeom>
                <a:solidFill>
                  <a:srgbClr val="9797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1" name="Freeform 340"/>
                <p:cNvSpPr>
                  <a:spLocks/>
                </p:cNvSpPr>
                <p:nvPr/>
              </p:nvSpPr>
              <p:spPr bwMode="auto">
                <a:xfrm>
                  <a:off x="1298" y="303"/>
                  <a:ext cx="12" cy="224"/>
                </a:xfrm>
                <a:custGeom>
                  <a:avLst/>
                  <a:gdLst>
                    <a:gd name="T0" fmla="*/ 0 w 12"/>
                    <a:gd name="T1" fmla="*/ 0 h 224"/>
                    <a:gd name="T2" fmla="*/ 0 w 12"/>
                    <a:gd name="T3" fmla="*/ 223 h 224"/>
                    <a:gd name="T4" fmla="*/ 12 w 12"/>
                    <a:gd name="T5" fmla="*/ 224 h 224"/>
                    <a:gd name="T6" fmla="*/ 12 w 12"/>
                    <a:gd name="T7" fmla="*/ 1 h 224"/>
                    <a:gd name="T8" fmla="*/ 0 w 12"/>
                    <a:gd name="T9" fmla="*/ 0 h 224"/>
                  </a:gdLst>
                  <a:ahLst/>
                  <a:cxnLst>
                    <a:cxn ang="0">
                      <a:pos x="T0" y="T1"/>
                    </a:cxn>
                    <a:cxn ang="0">
                      <a:pos x="T2" y="T3"/>
                    </a:cxn>
                    <a:cxn ang="0">
                      <a:pos x="T4" y="T5"/>
                    </a:cxn>
                    <a:cxn ang="0">
                      <a:pos x="T6" y="T7"/>
                    </a:cxn>
                    <a:cxn ang="0">
                      <a:pos x="T8" y="T9"/>
                    </a:cxn>
                  </a:cxnLst>
                  <a:rect l="0" t="0" r="r" b="b"/>
                  <a:pathLst>
                    <a:path w="12" h="224">
                      <a:moveTo>
                        <a:pt x="0" y="0"/>
                      </a:moveTo>
                      <a:lnTo>
                        <a:pt x="0" y="223"/>
                      </a:lnTo>
                      <a:lnTo>
                        <a:pt x="12" y="224"/>
                      </a:lnTo>
                      <a:lnTo>
                        <a:pt x="12" y="1"/>
                      </a:lnTo>
                      <a:lnTo>
                        <a:pt x="0" y="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2" name="Line 341"/>
                <p:cNvSpPr>
                  <a:spLocks noChangeShapeType="1"/>
                </p:cNvSpPr>
                <p:nvPr/>
              </p:nvSpPr>
              <p:spPr bwMode="auto">
                <a:xfrm>
                  <a:off x="1298" y="303"/>
                  <a:ext cx="1" cy="223"/>
                </a:xfrm>
                <a:prstGeom prst="line">
                  <a:avLst/>
                </a:prstGeom>
                <a:noFill/>
                <a:ln w="0">
                  <a:solidFill>
                    <a:srgbClr val="D8D8D8"/>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3" name="Line 342"/>
                <p:cNvSpPr>
                  <a:spLocks noChangeShapeType="1"/>
                </p:cNvSpPr>
                <p:nvPr/>
              </p:nvSpPr>
              <p:spPr bwMode="auto">
                <a:xfrm>
                  <a:off x="1298" y="526"/>
                  <a:ext cx="12" cy="1"/>
                </a:xfrm>
                <a:prstGeom prst="line">
                  <a:avLst/>
                </a:prstGeom>
                <a:noFill/>
                <a:ln w="0">
                  <a:solidFill>
                    <a:srgbClr val="B1B1B1"/>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4" name="Line 344"/>
                <p:cNvSpPr>
                  <a:spLocks noChangeShapeType="1"/>
                </p:cNvSpPr>
                <p:nvPr/>
              </p:nvSpPr>
              <p:spPr bwMode="auto">
                <a:xfrm flipH="1" flipV="1">
                  <a:off x="1298" y="303"/>
                  <a:ext cx="12" cy="1"/>
                </a:xfrm>
                <a:prstGeom prst="line">
                  <a:avLst/>
                </a:prstGeom>
                <a:noFill/>
                <a:ln w="0">
                  <a:solidFill>
                    <a:srgbClr val="B1B1B1"/>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5" name="Line 345"/>
                <p:cNvSpPr>
                  <a:spLocks noChangeShapeType="1"/>
                </p:cNvSpPr>
                <p:nvPr/>
              </p:nvSpPr>
              <p:spPr bwMode="auto">
                <a:xfrm>
                  <a:off x="1299" y="323"/>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6" name="Line 346"/>
                <p:cNvSpPr>
                  <a:spLocks noChangeShapeType="1"/>
                </p:cNvSpPr>
                <p:nvPr/>
              </p:nvSpPr>
              <p:spPr bwMode="auto">
                <a:xfrm>
                  <a:off x="1299" y="330"/>
                  <a:ext cx="1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7" name="Freeform 347"/>
                <p:cNvSpPr>
                  <a:spLocks/>
                </p:cNvSpPr>
                <p:nvPr/>
              </p:nvSpPr>
              <p:spPr bwMode="auto">
                <a:xfrm>
                  <a:off x="1292" y="349"/>
                  <a:ext cx="4" cy="47"/>
                </a:xfrm>
                <a:custGeom>
                  <a:avLst/>
                  <a:gdLst>
                    <a:gd name="T0" fmla="*/ 0 w 4"/>
                    <a:gd name="T1" fmla="*/ 47 h 47"/>
                    <a:gd name="T2" fmla="*/ 3 w 4"/>
                    <a:gd name="T3" fmla="*/ 47 h 47"/>
                    <a:gd name="T4" fmla="*/ 4 w 4"/>
                    <a:gd name="T5" fmla="*/ 46 h 47"/>
                    <a:gd name="T6" fmla="*/ 3 w 4"/>
                    <a:gd name="T7" fmla="*/ 0 h 47"/>
                    <a:gd name="T8" fmla="*/ 0 w 4"/>
                    <a:gd name="T9" fmla="*/ 0 h 47"/>
                    <a:gd name="T10" fmla="*/ 0 w 4"/>
                    <a:gd name="T11" fmla="*/ 47 h 47"/>
                  </a:gdLst>
                  <a:ahLst/>
                  <a:cxnLst>
                    <a:cxn ang="0">
                      <a:pos x="T0" y="T1"/>
                    </a:cxn>
                    <a:cxn ang="0">
                      <a:pos x="T2" y="T3"/>
                    </a:cxn>
                    <a:cxn ang="0">
                      <a:pos x="T4" y="T5"/>
                    </a:cxn>
                    <a:cxn ang="0">
                      <a:pos x="T6" y="T7"/>
                    </a:cxn>
                    <a:cxn ang="0">
                      <a:pos x="T8" y="T9"/>
                    </a:cxn>
                    <a:cxn ang="0">
                      <a:pos x="T10" y="T11"/>
                    </a:cxn>
                  </a:cxnLst>
                  <a:rect l="0" t="0" r="r" b="b"/>
                  <a:pathLst>
                    <a:path w="4" h="47">
                      <a:moveTo>
                        <a:pt x="0" y="47"/>
                      </a:moveTo>
                      <a:lnTo>
                        <a:pt x="3" y="47"/>
                      </a:lnTo>
                      <a:lnTo>
                        <a:pt x="4" y="46"/>
                      </a:lnTo>
                      <a:lnTo>
                        <a:pt x="3" y="0"/>
                      </a:lnTo>
                      <a:lnTo>
                        <a:pt x="0" y="0"/>
                      </a:lnTo>
                      <a:lnTo>
                        <a:pt x="0" y="4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8" name="Freeform 348"/>
                <p:cNvSpPr>
                  <a:spLocks/>
                </p:cNvSpPr>
                <p:nvPr/>
              </p:nvSpPr>
              <p:spPr bwMode="auto">
                <a:xfrm>
                  <a:off x="1273" y="341"/>
                  <a:ext cx="21" cy="56"/>
                </a:xfrm>
                <a:custGeom>
                  <a:avLst/>
                  <a:gdLst>
                    <a:gd name="T0" fmla="*/ 0 w 21"/>
                    <a:gd name="T1" fmla="*/ 0 h 56"/>
                    <a:gd name="T2" fmla="*/ 2 w 21"/>
                    <a:gd name="T3" fmla="*/ 1 h 56"/>
                    <a:gd name="T4" fmla="*/ 8 w 21"/>
                    <a:gd name="T5" fmla="*/ 5 h 56"/>
                    <a:gd name="T6" fmla="*/ 13 w 21"/>
                    <a:gd name="T7" fmla="*/ 8 h 56"/>
                    <a:gd name="T8" fmla="*/ 15 w 21"/>
                    <a:gd name="T9" fmla="*/ 8 h 56"/>
                    <a:gd name="T10" fmla="*/ 21 w 21"/>
                    <a:gd name="T11" fmla="*/ 8 h 56"/>
                    <a:gd name="T12" fmla="*/ 21 w 21"/>
                    <a:gd name="T13" fmla="*/ 55 h 56"/>
                    <a:gd name="T14" fmla="*/ 15 w 21"/>
                    <a:gd name="T15" fmla="*/ 56 h 56"/>
                    <a:gd name="T16" fmla="*/ 14 w 21"/>
                    <a:gd name="T17" fmla="*/ 56 h 56"/>
                    <a:gd name="T18" fmla="*/ 12 w 21"/>
                    <a:gd name="T19" fmla="*/ 55 h 56"/>
                    <a:gd name="T20" fmla="*/ 9 w 21"/>
                    <a:gd name="T21" fmla="*/ 54 h 56"/>
                    <a:gd name="T22" fmla="*/ 6 w 21"/>
                    <a:gd name="T23" fmla="*/ 51 h 56"/>
                    <a:gd name="T24" fmla="*/ 2 w 21"/>
                    <a:gd name="T25" fmla="*/ 48 h 56"/>
                    <a:gd name="T26" fmla="*/ 1 w 21"/>
                    <a:gd name="T27" fmla="*/ 46 h 56"/>
                    <a:gd name="T28" fmla="*/ 1 w 21"/>
                    <a:gd name="T29" fmla="*/ 43 h 56"/>
                    <a:gd name="T30" fmla="*/ 1 w 21"/>
                    <a:gd name="T31" fmla="*/ 42 h 56"/>
                    <a:gd name="T32" fmla="*/ 0 w 21"/>
                    <a:gd name="T33" fmla="*/ 1 h 56"/>
                    <a:gd name="T34" fmla="*/ 0 w 21"/>
                    <a:gd name="T3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56">
                      <a:moveTo>
                        <a:pt x="0" y="0"/>
                      </a:moveTo>
                      <a:lnTo>
                        <a:pt x="2" y="1"/>
                      </a:lnTo>
                      <a:lnTo>
                        <a:pt x="8" y="5"/>
                      </a:lnTo>
                      <a:lnTo>
                        <a:pt x="13" y="8"/>
                      </a:lnTo>
                      <a:lnTo>
                        <a:pt x="15" y="8"/>
                      </a:lnTo>
                      <a:lnTo>
                        <a:pt x="21" y="8"/>
                      </a:lnTo>
                      <a:lnTo>
                        <a:pt x="21" y="55"/>
                      </a:lnTo>
                      <a:lnTo>
                        <a:pt x="15" y="56"/>
                      </a:lnTo>
                      <a:lnTo>
                        <a:pt x="14" y="56"/>
                      </a:lnTo>
                      <a:lnTo>
                        <a:pt x="12" y="55"/>
                      </a:lnTo>
                      <a:lnTo>
                        <a:pt x="9" y="54"/>
                      </a:lnTo>
                      <a:lnTo>
                        <a:pt x="6" y="51"/>
                      </a:lnTo>
                      <a:lnTo>
                        <a:pt x="2" y="48"/>
                      </a:lnTo>
                      <a:lnTo>
                        <a:pt x="1" y="46"/>
                      </a:lnTo>
                      <a:lnTo>
                        <a:pt x="1" y="43"/>
                      </a:lnTo>
                      <a:lnTo>
                        <a:pt x="1" y="42"/>
                      </a:lnTo>
                      <a:lnTo>
                        <a:pt x="0" y="1"/>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99" name="Freeform 349"/>
                <p:cNvSpPr>
                  <a:spLocks/>
                </p:cNvSpPr>
                <p:nvPr/>
              </p:nvSpPr>
              <p:spPr bwMode="auto">
                <a:xfrm>
                  <a:off x="1282" y="341"/>
                  <a:ext cx="14" cy="8"/>
                </a:xfrm>
                <a:custGeom>
                  <a:avLst/>
                  <a:gdLst>
                    <a:gd name="T0" fmla="*/ 0 w 14"/>
                    <a:gd name="T1" fmla="*/ 0 h 8"/>
                    <a:gd name="T2" fmla="*/ 0 w 14"/>
                    <a:gd name="T3" fmla="*/ 0 h 8"/>
                    <a:gd name="T4" fmla="*/ 3 w 14"/>
                    <a:gd name="T5" fmla="*/ 0 h 8"/>
                    <a:gd name="T6" fmla="*/ 6 w 14"/>
                    <a:gd name="T7" fmla="*/ 1 h 8"/>
                    <a:gd name="T8" fmla="*/ 9 w 14"/>
                    <a:gd name="T9" fmla="*/ 4 h 8"/>
                    <a:gd name="T10" fmla="*/ 12 w 14"/>
                    <a:gd name="T11" fmla="*/ 5 h 8"/>
                    <a:gd name="T12" fmla="*/ 14 w 14"/>
                    <a:gd name="T13" fmla="*/ 7 h 8"/>
                    <a:gd name="T14" fmla="*/ 14 w 14"/>
                    <a:gd name="T15" fmla="*/ 7 h 8"/>
                    <a:gd name="T16" fmla="*/ 14 w 14"/>
                    <a:gd name="T17" fmla="*/ 8 h 8"/>
                    <a:gd name="T18" fmla="*/ 13 w 14"/>
                    <a:gd name="T19" fmla="*/ 8 h 8"/>
                    <a:gd name="T20" fmla="*/ 12 w 14"/>
                    <a:gd name="T21" fmla="*/ 8 h 8"/>
                    <a:gd name="T22" fmla="*/ 0 w 1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0" y="0"/>
                      </a:moveTo>
                      <a:lnTo>
                        <a:pt x="0" y="0"/>
                      </a:lnTo>
                      <a:lnTo>
                        <a:pt x="3" y="0"/>
                      </a:lnTo>
                      <a:lnTo>
                        <a:pt x="6" y="1"/>
                      </a:lnTo>
                      <a:lnTo>
                        <a:pt x="9" y="4"/>
                      </a:lnTo>
                      <a:lnTo>
                        <a:pt x="12" y="5"/>
                      </a:lnTo>
                      <a:lnTo>
                        <a:pt x="14" y="7"/>
                      </a:lnTo>
                      <a:lnTo>
                        <a:pt x="14" y="7"/>
                      </a:lnTo>
                      <a:lnTo>
                        <a:pt x="14" y="8"/>
                      </a:lnTo>
                      <a:lnTo>
                        <a:pt x="13" y="8"/>
                      </a:lnTo>
                      <a:lnTo>
                        <a:pt x="12" y="8"/>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0" name="Freeform 350"/>
                <p:cNvSpPr>
                  <a:spLocks/>
                </p:cNvSpPr>
                <p:nvPr/>
              </p:nvSpPr>
              <p:spPr bwMode="auto">
                <a:xfrm>
                  <a:off x="1294" y="349"/>
                  <a:ext cx="4" cy="47"/>
                </a:xfrm>
                <a:custGeom>
                  <a:avLst/>
                  <a:gdLst>
                    <a:gd name="T0" fmla="*/ 0 w 4"/>
                    <a:gd name="T1" fmla="*/ 47 h 47"/>
                    <a:gd name="T2" fmla="*/ 2 w 4"/>
                    <a:gd name="T3" fmla="*/ 47 h 47"/>
                    <a:gd name="T4" fmla="*/ 4 w 4"/>
                    <a:gd name="T5" fmla="*/ 46 h 47"/>
                    <a:gd name="T6" fmla="*/ 2 w 4"/>
                    <a:gd name="T7" fmla="*/ 0 h 47"/>
                    <a:gd name="T8" fmla="*/ 0 w 4"/>
                    <a:gd name="T9" fmla="*/ 0 h 47"/>
                    <a:gd name="T10" fmla="*/ 0 w 4"/>
                    <a:gd name="T11" fmla="*/ 47 h 47"/>
                  </a:gdLst>
                  <a:ahLst/>
                  <a:cxnLst>
                    <a:cxn ang="0">
                      <a:pos x="T0" y="T1"/>
                    </a:cxn>
                    <a:cxn ang="0">
                      <a:pos x="T2" y="T3"/>
                    </a:cxn>
                    <a:cxn ang="0">
                      <a:pos x="T4" y="T5"/>
                    </a:cxn>
                    <a:cxn ang="0">
                      <a:pos x="T6" y="T7"/>
                    </a:cxn>
                    <a:cxn ang="0">
                      <a:pos x="T8" y="T9"/>
                    </a:cxn>
                    <a:cxn ang="0">
                      <a:pos x="T10" y="T11"/>
                    </a:cxn>
                  </a:cxnLst>
                  <a:rect l="0" t="0" r="r" b="b"/>
                  <a:pathLst>
                    <a:path w="4" h="47">
                      <a:moveTo>
                        <a:pt x="0" y="47"/>
                      </a:moveTo>
                      <a:lnTo>
                        <a:pt x="2" y="47"/>
                      </a:lnTo>
                      <a:lnTo>
                        <a:pt x="4" y="46"/>
                      </a:lnTo>
                      <a:lnTo>
                        <a:pt x="2" y="0"/>
                      </a:lnTo>
                      <a:lnTo>
                        <a:pt x="0" y="0"/>
                      </a:lnTo>
                      <a:lnTo>
                        <a:pt x="0" y="4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1" name="Freeform 351"/>
                <p:cNvSpPr>
                  <a:spLocks/>
                </p:cNvSpPr>
                <p:nvPr/>
              </p:nvSpPr>
              <p:spPr bwMode="auto">
                <a:xfrm>
                  <a:off x="1296" y="350"/>
                  <a:ext cx="7" cy="42"/>
                </a:xfrm>
                <a:custGeom>
                  <a:avLst/>
                  <a:gdLst>
                    <a:gd name="T0" fmla="*/ 2 w 7"/>
                    <a:gd name="T1" fmla="*/ 42 h 42"/>
                    <a:gd name="T2" fmla="*/ 7 w 7"/>
                    <a:gd name="T3" fmla="*/ 33 h 42"/>
                    <a:gd name="T4" fmla="*/ 7 w 7"/>
                    <a:gd name="T5" fmla="*/ 32 h 42"/>
                    <a:gd name="T6" fmla="*/ 7 w 7"/>
                    <a:gd name="T7" fmla="*/ 32 h 42"/>
                    <a:gd name="T8" fmla="*/ 6 w 7"/>
                    <a:gd name="T9" fmla="*/ 3 h 42"/>
                    <a:gd name="T10" fmla="*/ 6 w 7"/>
                    <a:gd name="T11" fmla="*/ 1 h 42"/>
                    <a:gd name="T12" fmla="*/ 0 w 7"/>
                    <a:gd name="T13" fmla="*/ 0 h 42"/>
                    <a:gd name="T14" fmla="*/ 2 w 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2">
                      <a:moveTo>
                        <a:pt x="2" y="42"/>
                      </a:moveTo>
                      <a:lnTo>
                        <a:pt x="7" y="33"/>
                      </a:lnTo>
                      <a:lnTo>
                        <a:pt x="7" y="32"/>
                      </a:lnTo>
                      <a:lnTo>
                        <a:pt x="7" y="32"/>
                      </a:lnTo>
                      <a:lnTo>
                        <a:pt x="6" y="3"/>
                      </a:lnTo>
                      <a:lnTo>
                        <a:pt x="6" y="1"/>
                      </a:lnTo>
                      <a:lnTo>
                        <a:pt x="0" y="0"/>
                      </a:lnTo>
                      <a:lnTo>
                        <a:pt x="2" y="4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2" name="Freeform 352"/>
                <p:cNvSpPr>
                  <a:spLocks/>
                </p:cNvSpPr>
                <p:nvPr/>
              </p:nvSpPr>
              <p:spPr bwMode="auto">
                <a:xfrm>
                  <a:off x="1298" y="384"/>
                  <a:ext cx="4" cy="5"/>
                </a:xfrm>
                <a:custGeom>
                  <a:avLst/>
                  <a:gdLst>
                    <a:gd name="T0" fmla="*/ 4 w 4"/>
                    <a:gd name="T1" fmla="*/ 0 h 5"/>
                    <a:gd name="T2" fmla="*/ 4 w 4"/>
                    <a:gd name="T3" fmla="*/ 4 h 5"/>
                    <a:gd name="T4" fmla="*/ 4 w 4"/>
                    <a:gd name="T5" fmla="*/ 4 h 5"/>
                    <a:gd name="T6" fmla="*/ 2 w 4"/>
                    <a:gd name="T7" fmla="*/ 5 h 5"/>
                    <a:gd name="T8" fmla="*/ 2 w 4"/>
                    <a:gd name="T9" fmla="*/ 5 h 5"/>
                    <a:gd name="T10" fmla="*/ 0 w 4"/>
                    <a:gd name="T11" fmla="*/ 5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lnTo>
                        <a:pt x="4" y="4"/>
                      </a:lnTo>
                      <a:lnTo>
                        <a:pt x="4" y="4"/>
                      </a:lnTo>
                      <a:lnTo>
                        <a:pt x="2" y="5"/>
                      </a:lnTo>
                      <a:lnTo>
                        <a:pt x="2" y="5"/>
                      </a:lnTo>
                      <a:lnTo>
                        <a:pt x="0" y="5"/>
                      </a:lnTo>
                      <a:lnTo>
                        <a:pt x="4"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3" name="Freeform 353"/>
                <p:cNvSpPr>
                  <a:spLocks/>
                </p:cNvSpPr>
                <p:nvPr/>
              </p:nvSpPr>
              <p:spPr bwMode="auto">
                <a:xfrm>
                  <a:off x="1302" y="354"/>
                  <a:ext cx="2" cy="21"/>
                </a:xfrm>
                <a:custGeom>
                  <a:avLst/>
                  <a:gdLst>
                    <a:gd name="T0" fmla="*/ 1 w 2"/>
                    <a:gd name="T1" fmla="*/ 21 h 21"/>
                    <a:gd name="T2" fmla="*/ 2 w 2"/>
                    <a:gd name="T3" fmla="*/ 21 h 21"/>
                    <a:gd name="T4" fmla="*/ 2 w 2"/>
                    <a:gd name="T5" fmla="*/ 21 h 21"/>
                    <a:gd name="T6" fmla="*/ 2 w 2"/>
                    <a:gd name="T7" fmla="*/ 20 h 21"/>
                    <a:gd name="T8" fmla="*/ 2 w 2"/>
                    <a:gd name="T9" fmla="*/ 3 h 21"/>
                    <a:gd name="T10" fmla="*/ 2 w 2"/>
                    <a:gd name="T11" fmla="*/ 1 h 21"/>
                    <a:gd name="T12" fmla="*/ 0 w 2"/>
                    <a:gd name="T13" fmla="*/ 0 h 21"/>
                    <a:gd name="T14" fmla="*/ 1 w 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1">
                      <a:moveTo>
                        <a:pt x="1" y="21"/>
                      </a:moveTo>
                      <a:lnTo>
                        <a:pt x="2" y="21"/>
                      </a:lnTo>
                      <a:lnTo>
                        <a:pt x="2" y="21"/>
                      </a:lnTo>
                      <a:lnTo>
                        <a:pt x="2" y="20"/>
                      </a:lnTo>
                      <a:lnTo>
                        <a:pt x="2" y="3"/>
                      </a:lnTo>
                      <a:lnTo>
                        <a:pt x="2" y="1"/>
                      </a:lnTo>
                      <a:lnTo>
                        <a:pt x="0" y="0"/>
                      </a:lnTo>
                      <a:lnTo>
                        <a:pt x="1"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4" name="Freeform 354"/>
                <p:cNvSpPr>
                  <a:spLocks/>
                </p:cNvSpPr>
                <p:nvPr/>
              </p:nvSpPr>
              <p:spPr bwMode="auto">
                <a:xfrm>
                  <a:off x="1296" y="348"/>
                  <a:ext cx="6" cy="5"/>
                </a:xfrm>
                <a:custGeom>
                  <a:avLst/>
                  <a:gdLst>
                    <a:gd name="T0" fmla="*/ 6 w 6"/>
                    <a:gd name="T1" fmla="*/ 5 h 5"/>
                    <a:gd name="T2" fmla="*/ 4 w 6"/>
                    <a:gd name="T3" fmla="*/ 2 h 5"/>
                    <a:gd name="T4" fmla="*/ 0 w 6"/>
                    <a:gd name="T5" fmla="*/ 0 h 5"/>
                    <a:gd name="T6" fmla="*/ 0 w 6"/>
                    <a:gd name="T7" fmla="*/ 2 h 5"/>
                    <a:gd name="T8" fmla="*/ 6 w 6"/>
                    <a:gd name="T9" fmla="*/ 5 h 5"/>
                  </a:gdLst>
                  <a:ahLst/>
                  <a:cxnLst>
                    <a:cxn ang="0">
                      <a:pos x="T0" y="T1"/>
                    </a:cxn>
                    <a:cxn ang="0">
                      <a:pos x="T2" y="T3"/>
                    </a:cxn>
                    <a:cxn ang="0">
                      <a:pos x="T4" y="T5"/>
                    </a:cxn>
                    <a:cxn ang="0">
                      <a:pos x="T6" y="T7"/>
                    </a:cxn>
                    <a:cxn ang="0">
                      <a:pos x="T8" y="T9"/>
                    </a:cxn>
                  </a:cxnLst>
                  <a:rect l="0" t="0" r="r" b="b"/>
                  <a:pathLst>
                    <a:path w="6" h="5">
                      <a:moveTo>
                        <a:pt x="6" y="5"/>
                      </a:moveTo>
                      <a:lnTo>
                        <a:pt x="4" y="2"/>
                      </a:lnTo>
                      <a:lnTo>
                        <a:pt x="0" y="0"/>
                      </a:lnTo>
                      <a:lnTo>
                        <a:pt x="0" y="2"/>
                      </a:lnTo>
                      <a:lnTo>
                        <a:pt x="6" y="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5" name="Freeform 355"/>
                <p:cNvSpPr>
                  <a:spLocks/>
                </p:cNvSpPr>
                <p:nvPr/>
              </p:nvSpPr>
              <p:spPr bwMode="auto">
                <a:xfrm>
                  <a:off x="1285" y="349"/>
                  <a:ext cx="2" cy="48"/>
                </a:xfrm>
                <a:custGeom>
                  <a:avLst/>
                  <a:gdLst>
                    <a:gd name="T0" fmla="*/ 2 w 2"/>
                    <a:gd name="T1" fmla="*/ 48 h 48"/>
                    <a:gd name="T2" fmla="*/ 2 w 2"/>
                    <a:gd name="T3" fmla="*/ 0 h 48"/>
                    <a:gd name="T4" fmla="*/ 0 w 2"/>
                    <a:gd name="T5" fmla="*/ 0 h 48"/>
                    <a:gd name="T6" fmla="*/ 1 w 2"/>
                    <a:gd name="T7" fmla="*/ 47 h 48"/>
                    <a:gd name="T8" fmla="*/ 2 w 2"/>
                    <a:gd name="T9" fmla="*/ 48 h 48"/>
                  </a:gdLst>
                  <a:ahLst/>
                  <a:cxnLst>
                    <a:cxn ang="0">
                      <a:pos x="T0" y="T1"/>
                    </a:cxn>
                    <a:cxn ang="0">
                      <a:pos x="T2" y="T3"/>
                    </a:cxn>
                    <a:cxn ang="0">
                      <a:pos x="T4" y="T5"/>
                    </a:cxn>
                    <a:cxn ang="0">
                      <a:pos x="T6" y="T7"/>
                    </a:cxn>
                    <a:cxn ang="0">
                      <a:pos x="T8" y="T9"/>
                    </a:cxn>
                  </a:cxnLst>
                  <a:rect l="0" t="0" r="r" b="b"/>
                  <a:pathLst>
                    <a:path w="2" h="48">
                      <a:moveTo>
                        <a:pt x="2" y="48"/>
                      </a:moveTo>
                      <a:lnTo>
                        <a:pt x="2" y="0"/>
                      </a:lnTo>
                      <a:lnTo>
                        <a:pt x="0" y="0"/>
                      </a:lnTo>
                      <a:lnTo>
                        <a:pt x="1" y="47"/>
                      </a:lnTo>
                      <a:lnTo>
                        <a:pt x="2" y="4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6" name="Freeform 356"/>
                <p:cNvSpPr>
                  <a:spLocks/>
                </p:cNvSpPr>
                <p:nvPr/>
              </p:nvSpPr>
              <p:spPr bwMode="auto">
                <a:xfrm>
                  <a:off x="1274" y="340"/>
                  <a:ext cx="20" cy="9"/>
                </a:xfrm>
                <a:custGeom>
                  <a:avLst/>
                  <a:gdLst>
                    <a:gd name="T0" fmla="*/ 20 w 20"/>
                    <a:gd name="T1" fmla="*/ 9 h 9"/>
                    <a:gd name="T2" fmla="*/ 20 w 20"/>
                    <a:gd name="T3" fmla="*/ 8 h 9"/>
                    <a:gd name="T4" fmla="*/ 18 w 20"/>
                    <a:gd name="T5" fmla="*/ 8 h 9"/>
                    <a:gd name="T6" fmla="*/ 17 w 20"/>
                    <a:gd name="T7" fmla="*/ 5 h 9"/>
                    <a:gd name="T8" fmla="*/ 13 w 20"/>
                    <a:gd name="T9" fmla="*/ 4 h 9"/>
                    <a:gd name="T10" fmla="*/ 8 w 20"/>
                    <a:gd name="T11" fmla="*/ 1 h 9"/>
                    <a:gd name="T12" fmla="*/ 8 w 20"/>
                    <a:gd name="T13" fmla="*/ 1 h 9"/>
                    <a:gd name="T14" fmla="*/ 7 w 20"/>
                    <a:gd name="T15" fmla="*/ 0 h 9"/>
                    <a:gd name="T16" fmla="*/ 5 w 20"/>
                    <a:gd name="T17" fmla="*/ 0 h 9"/>
                    <a:gd name="T18" fmla="*/ 4 w 20"/>
                    <a:gd name="T19" fmla="*/ 1 h 9"/>
                    <a:gd name="T20" fmla="*/ 1 w 20"/>
                    <a:gd name="T21" fmla="*/ 1 h 9"/>
                    <a:gd name="T22" fmla="*/ 0 w 20"/>
                    <a:gd name="T23" fmla="*/ 1 h 9"/>
                    <a:gd name="T24" fmla="*/ 1 w 20"/>
                    <a:gd name="T25" fmla="*/ 4 h 9"/>
                    <a:gd name="T26" fmla="*/ 8 w 20"/>
                    <a:gd name="T27" fmla="*/ 6 h 9"/>
                    <a:gd name="T28" fmla="*/ 12 w 20"/>
                    <a:gd name="T29" fmla="*/ 9 h 9"/>
                    <a:gd name="T30" fmla="*/ 16 w 20"/>
                    <a:gd name="T31" fmla="*/ 9 h 9"/>
                    <a:gd name="T32" fmla="*/ 20 w 20"/>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9">
                      <a:moveTo>
                        <a:pt x="20" y="9"/>
                      </a:moveTo>
                      <a:lnTo>
                        <a:pt x="20" y="8"/>
                      </a:lnTo>
                      <a:lnTo>
                        <a:pt x="18" y="8"/>
                      </a:lnTo>
                      <a:lnTo>
                        <a:pt x="17" y="5"/>
                      </a:lnTo>
                      <a:lnTo>
                        <a:pt x="13" y="4"/>
                      </a:lnTo>
                      <a:lnTo>
                        <a:pt x="8" y="1"/>
                      </a:lnTo>
                      <a:lnTo>
                        <a:pt x="8" y="1"/>
                      </a:lnTo>
                      <a:lnTo>
                        <a:pt x="7" y="0"/>
                      </a:lnTo>
                      <a:lnTo>
                        <a:pt x="5" y="0"/>
                      </a:lnTo>
                      <a:lnTo>
                        <a:pt x="4" y="1"/>
                      </a:lnTo>
                      <a:lnTo>
                        <a:pt x="1" y="1"/>
                      </a:lnTo>
                      <a:lnTo>
                        <a:pt x="0" y="1"/>
                      </a:lnTo>
                      <a:lnTo>
                        <a:pt x="1" y="4"/>
                      </a:lnTo>
                      <a:lnTo>
                        <a:pt x="8" y="6"/>
                      </a:lnTo>
                      <a:lnTo>
                        <a:pt x="12" y="9"/>
                      </a:lnTo>
                      <a:lnTo>
                        <a:pt x="16" y="9"/>
                      </a:lnTo>
                      <a:lnTo>
                        <a:pt x="20" y="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7" name="Freeform 357"/>
                <p:cNvSpPr>
                  <a:spLocks/>
                </p:cNvSpPr>
                <p:nvPr/>
              </p:nvSpPr>
              <p:spPr bwMode="auto">
                <a:xfrm>
                  <a:off x="1274" y="342"/>
                  <a:ext cx="20" cy="54"/>
                </a:xfrm>
                <a:custGeom>
                  <a:avLst/>
                  <a:gdLst>
                    <a:gd name="T0" fmla="*/ 0 w 20"/>
                    <a:gd name="T1" fmla="*/ 0 h 54"/>
                    <a:gd name="T2" fmla="*/ 1 w 20"/>
                    <a:gd name="T3" fmla="*/ 2 h 54"/>
                    <a:gd name="T4" fmla="*/ 7 w 20"/>
                    <a:gd name="T5" fmla="*/ 4 h 54"/>
                    <a:gd name="T6" fmla="*/ 12 w 20"/>
                    <a:gd name="T7" fmla="*/ 8 h 54"/>
                    <a:gd name="T8" fmla="*/ 14 w 20"/>
                    <a:gd name="T9" fmla="*/ 8 h 54"/>
                    <a:gd name="T10" fmla="*/ 20 w 20"/>
                    <a:gd name="T11" fmla="*/ 8 h 54"/>
                    <a:gd name="T12" fmla="*/ 20 w 20"/>
                    <a:gd name="T13" fmla="*/ 53 h 54"/>
                    <a:gd name="T14" fmla="*/ 14 w 20"/>
                    <a:gd name="T15" fmla="*/ 54 h 54"/>
                    <a:gd name="T16" fmla="*/ 13 w 20"/>
                    <a:gd name="T17" fmla="*/ 54 h 54"/>
                    <a:gd name="T18" fmla="*/ 12 w 20"/>
                    <a:gd name="T19" fmla="*/ 53 h 54"/>
                    <a:gd name="T20" fmla="*/ 8 w 20"/>
                    <a:gd name="T21" fmla="*/ 51 h 54"/>
                    <a:gd name="T22" fmla="*/ 5 w 20"/>
                    <a:gd name="T23" fmla="*/ 49 h 54"/>
                    <a:gd name="T24" fmla="*/ 1 w 20"/>
                    <a:gd name="T25" fmla="*/ 46 h 54"/>
                    <a:gd name="T26" fmla="*/ 1 w 20"/>
                    <a:gd name="T27" fmla="*/ 44 h 54"/>
                    <a:gd name="T28" fmla="*/ 0 w 20"/>
                    <a:gd name="T29" fmla="*/ 42 h 54"/>
                    <a:gd name="T30" fmla="*/ 0 w 20"/>
                    <a:gd name="T31" fmla="*/ 40 h 54"/>
                    <a:gd name="T32" fmla="*/ 0 w 20"/>
                    <a:gd name="T33" fmla="*/ 2 h 54"/>
                    <a:gd name="T34" fmla="*/ 0 w 20"/>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54">
                      <a:moveTo>
                        <a:pt x="0" y="0"/>
                      </a:moveTo>
                      <a:lnTo>
                        <a:pt x="1" y="2"/>
                      </a:lnTo>
                      <a:lnTo>
                        <a:pt x="7" y="4"/>
                      </a:lnTo>
                      <a:lnTo>
                        <a:pt x="12" y="8"/>
                      </a:lnTo>
                      <a:lnTo>
                        <a:pt x="14" y="8"/>
                      </a:lnTo>
                      <a:lnTo>
                        <a:pt x="20" y="8"/>
                      </a:lnTo>
                      <a:lnTo>
                        <a:pt x="20" y="53"/>
                      </a:lnTo>
                      <a:lnTo>
                        <a:pt x="14" y="54"/>
                      </a:lnTo>
                      <a:lnTo>
                        <a:pt x="13" y="54"/>
                      </a:lnTo>
                      <a:lnTo>
                        <a:pt x="12" y="53"/>
                      </a:lnTo>
                      <a:lnTo>
                        <a:pt x="8" y="51"/>
                      </a:lnTo>
                      <a:lnTo>
                        <a:pt x="5" y="49"/>
                      </a:lnTo>
                      <a:lnTo>
                        <a:pt x="1" y="46"/>
                      </a:lnTo>
                      <a:lnTo>
                        <a:pt x="1" y="44"/>
                      </a:lnTo>
                      <a:lnTo>
                        <a:pt x="0" y="42"/>
                      </a:lnTo>
                      <a:lnTo>
                        <a:pt x="0" y="40"/>
                      </a:lnTo>
                      <a:lnTo>
                        <a:pt x="0" y="2"/>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8" name="Freeform 358"/>
                <p:cNvSpPr>
                  <a:spLocks/>
                </p:cNvSpPr>
                <p:nvPr/>
              </p:nvSpPr>
              <p:spPr bwMode="auto">
                <a:xfrm>
                  <a:off x="1282" y="341"/>
                  <a:ext cx="14" cy="9"/>
                </a:xfrm>
                <a:custGeom>
                  <a:avLst/>
                  <a:gdLst>
                    <a:gd name="T0" fmla="*/ 0 w 14"/>
                    <a:gd name="T1" fmla="*/ 0 h 9"/>
                    <a:gd name="T2" fmla="*/ 1 w 14"/>
                    <a:gd name="T3" fmla="*/ 0 h 9"/>
                    <a:gd name="T4" fmla="*/ 4 w 14"/>
                    <a:gd name="T5" fmla="*/ 1 h 9"/>
                    <a:gd name="T6" fmla="*/ 6 w 14"/>
                    <a:gd name="T7" fmla="*/ 3 h 9"/>
                    <a:gd name="T8" fmla="*/ 9 w 14"/>
                    <a:gd name="T9" fmla="*/ 4 h 9"/>
                    <a:gd name="T10" fmla="*/ 12 w 14"/>
                    <a:gd name="T11" fmla="*/ 5 h 9"/>
                    <a:gd name="T12" fmla="*/ 13 w 14"/>
                    <a:gd name="T13" fmla="*/ 7 h 9"/>
                    <a:gd name="T14" fmla="*/ 14 w 14"/>
                    <a:gd name="T15" fmla="*/ 8 h 9"/>
                    <a:gd name="T16" fmla="*/ 14 w 14"/>
                    <a:gd name="T17" fmla="*/ 9 h 9"/>
                    <a:gd name="T18" fmla="*/ 13 w 14"/>
                    <a:gd name="T19" fmla="*/ 8 h 9"/>
                    <a:gd name="T20" fmla="*/ 12 w 14"/>
                    <a:gd name="T21" fmla="*/ 8 h 9"/>
                    <a:gd name="T22" fmla="*/ 0 w 14"/>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0" y="0"/>
                      </a:moveTo>
                      <a:lnTo>
                        <a:pt x="1" y="0"/>
                      </a:lnTo>
                      <a:lnTo>
                        <a:pt x="4" y="1"/>
                      </a:lnTo>
                      <a:lnTo>
                        <a:pt x="6" y="3"/>
                      </a:lnTo>
                      <a:lnTo>
                        <a:pt x="9" y="4"/>
                      </a:lnTo>
                      <a:lnTo>
                        <a:pt x="12" y="5"/>
                      </a:lnTo>
                      <a:lnTo>
                        <a:pt x="13" y="7"/>
                      </a:lnTo>
                      <a:lnTo>
                        <a:pt x="14" y="8"/>
                      </a:lnTo>
                      <a:lnTo>
                        <a:pt x="14" y="9"/>
                      </a:lnTo>
                      <a:lnTo>
                        <a:pt x="13" y="8"/>
                      </a:lnTo>
                      <a:lnTo>
                        <a:pt x="12" y="8"/>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09" name="Freeform 359"/>
                <p:cNvSpPr>
                  <a:spLocks/>
                </p:cNvSpPr>
                <p:nvPr/>
              </p:nvSpPr>
              <p:spPr bwMode="auto">
                <a:xfrm>
                  <a:off x="1294" y="349"/>
                  <a:ext cx="4" cy="46"/>
                </a:xfrm>
                <a:custGeom>
                  <a:avLst/>
                  <a:gdLst>
                    <a:gd name="T0" fmla="*/ 0 w 4"/>
                    <a:gd name="T1" fmla="*/ 46 h 46"/>
                    <a:gd name="T2" fmla="*/ 2 w 4"/>
                    <a:gd name="T3" fmla="*/ 46 h 46"/>
                    <a:gd name="T4" fmla="*/ 4 w 4"/>
                    <a:gd name="T5" fmla="*/ 44 h 46"/>
                    <a:gd name="T6" fmla="*/ 2 w 4"/>
                    <a:gd name="T7" fmla="*/ 0 h 46"/>
                    <a:gd name="T8" fmla="*/ 0 w 4"/>
                    <a:gd name="T9" fmla="*/ 0 h 46"/>
                    <a:gd name="T10" fmla="*/ 0 w 4"/>
                    <a:gd name="T11" fmla="*/ 46 h 46"/>
                  </a:gdLst>
                  <a:ahLst/>
                  <a:cxnLst>
                    <a:cxn ang="0">
                      <a:pos x="T0" y="T1"/>
                    </a:cxn>
                    <a:cxn ang="0">
                      <a:pos x="T2" y="T3"/>
                    </a:cxn>
                    <a:cxn ang="0">
                      <a:pos x="T4" y="T5"/>
                    </a:cxn>
                    <a:cxn ang="0">
                      <a:pos x="T6" y="T7"/>
                    </a:cxn>
                    <a:cxn ang="0">
                      <a:pos x="T8" y="T9"/>
                    </a:cxn>
                    <a:cxn ang="0">
                      <a:pos x="T10" y="T11"/>
                    </a:cxn>
                  </a:cxnLst>
                  <a:rect l="0" t="0" r="r" b="b"/>
                  <a:pathLst>
                    <a:path w="4" h="46">
                      <a:moveTo>
                        <a:pt x="0" y="46"/>
                      </a:moveTo>
                      <a:lnTo>
                        <a:pt x="2" y="46"/>
                      </a:lnTo>
                      <a:lnTo>
                        <a:pt x="4" y="44"/>
                      </a:lnTo>
                      <a:lnTo>
                        <a:pt x="2" y="0"/>
                      </a:lnTo>
                      <a:lnTo>
                        <a:pt x="0" y="0"/>
                      </a:lnTo>
                      <a:lnTo>
                        <a:pt x="0" y="46"/>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0" name="Freeform 360"/>
                <p:cNvSpPr>
                  <a:spLocks/>
                </p:cNvSpPr>
                <p:nvPr/>
              </p:nvSpPr>
              <p:spPr bwMode="auto">
                <a:xfrm>
                  <a:off x="1296" y="350"/>
                  <a:ext cx="6" cy="41"/>
                </a:xfrm>
                <a:custGeom>
                  <a:avLst/>
                  <a:gdLst>
                    <a:gd name="T0" fmla="*/ 0 w 6"/>
                    <a:gd name="T1" fmla="*/ 41 h 41"/>
                    <a:gd name="T2" fmla="*/ 6 w 6"/>
                    <a:gd name="T3" fmla="*/ 33 h 41"/>
                    <a:gd name="T4" fmla="*/ 6 w 6"/>
                    <a:gd name="T5" fmla="*/ 32 h 41"/>
                    <a:gd name="T6" fmla="*/ 6 w 6"/>
                    <a:gd name="T7" fmla="*/ 30 h 41"/>
                    <a:gd name="T8" fmla="*/ 6 w 6"/>
                    <a:gd name="T9" fmla="*/ 3 h 41"/>
                    <a:gd name="T10" fmla="*/ 4 w 6"/>
                    <a:gd name="T11" fmla="*/ 3 h 41"/>
                    <a:gd name="T12" fmla="*/ 0 w 6"/>
                    <a:gd name="T13" fmla="*/ 0 h 41"/>
                    <a:gd name="T14" fmla="*/ 0 w 6"/>
                    <a:gd name="T15" fmla="*/ 41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1">
                      <a:moveTo>
                        <a:pt x="0" y="41"/>
                      </a:moveTo>
                      <a:lnTo>
                        <a:pt x="6" y="33"/>
                      </a:lnTo>
                      <a:lnTo>
                        <a:pt x="6" y="32"/>
                      </a:lnTo>
                      <a:lnTo>
                        <a:pt x="6" y="30"/>
                      </a:lnTo>
                      <a:lnTo>
                        <a:pt x="6" y="3"/>
                      </a:lnTo>
                      <a:lnTo>
                        <a:pt x="4" y="3"/>
                      </a:lnTo>
                      <a:lnTo>
                        <a:pt x="0" y="0"/>
                      </a:lnTo>
                      <a:lnTo>
                        <a:pt x="0" y="41"/>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1" name="Freeform 361"/>
                <p:cNvSpPr>
                  <a:spLocks/>
                </p:cNvSpPr>
                <p:nvPr/>
              </p:nvSpPr>
              <p:spPr bwMode="auto">
                <a:xfrm>
                  <a:off x="1298" y="383"/>
                  <a:ext cx="4" cy="6"/>
                </a:xfrm>
                <a:custGeom>
                  <a:avLst/>
                  <a:gdLst>
                    <a:gd name="T0" fmla="*/ 2 w 4"/>
                    <a:gd name="T1" fmla="*/ 0 h 6"/>
                    <a:gd name="T2" fmla="*/ 4 w 4"/>
                    <a:gd name="T3" fmla="*/ 4 h 6"/>
                    <a:gd name="T4" fmla="*/ 2 w 4"/>
                    <a:gd name="T5" fmla="*/ 5 h 6"/>
                    <a:gd name="T6" fmla="*/ 2 w 4"/>
                    <a:gd name="T7" fmla="*/ 6 h 6"/>
                    <a:gd name="T8" fmla="*/ 1 w 4"/>
                    <a:gd name="T9" fmla="*/ 6 h 6"/>
                    <a:gd name="T10" fmla="*/ 0 w 4"/>
                    <a:gd name="T11" fmla="*/ 6 h 6"/>
                    <a:gd name="T12" fmla="*/ 2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2" y="0"/>
                      </a:moveTo>
                      <a:lnTo>
                        <a:pt x="4" y="4"/>
                      </a:lnTo>
                      <a:lnTo>
                        <a:pt x="2" y="5"/>
                      </a:lnTo>
                      <a:lnTo>
                        <a:pt x="2" y="6"/>
                      </a:lnTo>
                      <a:lnTo>
                        <a:pt x="1" y="6"/>
                      </a:lnTo>
                      <a:lnTo>
                        <a:pt x="0" y="6"/>
                      </a:lnTo>
                      <a:lnTo>
                        <a:pt x="2" y="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2" name="Freeform 362"/>
                <p:cNvSpPr>
                  <a:spLocks/>
                </p:cNvSpPr>
                <p:nvPr/>
              </p:nvSpPr>
              <p:spPr bwMode="auto">
                <a:xfrm>
                  <a:off x="1302" y="355"/>
                  <a:ext cx="2" cy="20"/>
                </a:xfrm>
                <a:custGeom>
                  <a:avLst/>
                  <a:gdLst>
                    <a:gd name="T0" fmla="*/ 0 w 2"/>
                    <a:gd name="T1" fmla="*/ 20 h 20"/>
                    <a:gd name="T2" fmla="*/ 1 w 2"/>
                    <a:gd name="T3" fmla="*/ 20 h 20"/>
                    <a:gd name="T4" fmla="*/ 2 w 2"/>
                    <a:gd name="T5" fmla="*/ 20 h 20"/>
                    <a:gd name="T6" fmla="*/ 2 w 2"/>
                    <a:gd name="T7" fmla="*/ 19 h 20"/>
                    <a:gd name="T8" fmla="*/ 2 w 2"/>
                    <a:gd name="T9" fmla="*/ 2 h 20"/>
                    <a:gd name="T10" fmla="*/ 2 w 2"/>
                    <a:gd name="T11" fmla="*/ 2 h 20"/>
                    <a:gd name="T12" fmla="*/ 0 w 2"/>
                    <a:gd name="T13" fmla="*/ 0 h 20"/>
                    <a:gd name="T14" fmla="*/ 0 w 2"/>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0">
                      <a:moveTo>
                        <a:pt x="0" y="20"/>
                      </a:moveTo>
                      <a:lnTo>
                        <a:pt x="1" y="20"/>
                      </a:lnTo>
                      <a:lnTo>
                        <a:pt x="2" y="20"/>
                      </a:lnTo>
                      <a:lnTo>
                        <a:pt x="2" y="19"/>
                      </a:lnTo>
                      <a:lnTo>
                        <a:pt x="2" y="2"/>
                      </a:lnTo>
                      <a:lnTo>
                        <a:pt x="2" y="2"/>
                      </a:lnTo>
                      <a:lnTo>
                        <a:pt x="0" y="0"/>
                      </a:lnTo>
                      <a:lnTo>
                        <a:pt x="0" y="2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3" name="Freeform 363"/>
                <p:cNvSpPr>
                  <a:spLocks/>
                </p:cNvSpPr>
                <p:nvPr/>
              </p:nvSpPr>
              <p:spPr bwMode="auto">
                <a:xfrm>
                  <a:off x="1295" y="349"/>
                  <a:ext cx="7" cy="4"/>
                </a:xfrm>
                <a:custGeom>
                  <a:avLst/>
                  <a:gdLst>
                    <a:gd name="T0" fmla="*/ 7 w 7"/>
                    <a:gd name="T1" fmla="*/ 4 h 4"/>
                    <a:gd name="T2" fmla="*/ 5 w 7"/>
                    <a:gd name="T3" fmla="*/ 2 h 4"/>
                    <a:gd name="T4" fmla="*/ 0 w 7"/>
                    <a:gd name="T5" fmla="*/ 0 h 4"/>
                    <a:gd name="T6" fmla="*/ 1 w 7"/>
                    <a:gd name="T7" fmla="*/ 2 h 4"/>
                    <a:gd name="T8" fmla="*/ 7 w 7"/>
                    <a:gd name="T9" fmla="*/ 4 h 4"/>
                  </a:gdLst>
                  <a:ahLst/>
                  <a:cxnLst>
                    <a:cxn ang="0">
                      <a:pos x="T0" y="T1"/>
                    </a:cxn>
                    <a:cxn ang="0">
                      <a:pos x="T2" y="T3"/>
                    </a:cxn>
                    <a:cxn ang="0">
                      <a:pos x="T4" y="T5"/>
                    </a:cxn>
                    <a:cxn ang="0">
                      <a:pos x="T6" y="T7"/>
                    </a:cxn>
                    <a:cxn ang="0">
                      <a:pos x="T8" y="T9"/>
                    </a:cxn>
                  </a:cxnLst>
                  <a:rect l="0" t="0" r="r" b="b"/>
                  <a:pathLst>
                    <a:path w="7" h="4">
                      <a:moveTo>
                        <a:pt x="7" y="4"/>
                      </a:moveTo>
                      <a:lnTo>
                        <a:pt x="5" y="2"/>
                      </a:lnTo>
                      <a:lnTo>
                        <a:pt x="0" y="0"/>
                      </a:lnTo>
                      <a:lnTo>
                        <a:pt x="1" y="2"/>
                      </a:lnTo>
                      <a:lnTo>
                        <a:pt x="7" y="4"/>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4" name="Freeform 364"/>
                <p:cNvSpPr>
                  <a:spLocks/>
                </p:cNvSpPr>
                <p:nvPr/>
              </p:nvSpPr>
              <p:spPr bwMode="auto">
                <a:xfrm>
                  <a:off x="1285" y="349"/>
                  <a:ext cx="2" cy="47"/>
                </a:xfrm>
                <a:custGeom>
                  <a:avLst/>
                  <a:gdLst>
                    <a:gd name="T0" fmla="*/ 2 w 2"/>
                    <a:gd name="T1" fmla="*/ 47 h 47"/>
                    <a:gd name="T2" fmla="*/ 2 w 2"/>
                    <a:gd name="T3" fmla="*/ 1 h 47"/>
                    <a:gd name="T4" fmla="*/ 0 w 2"/>
                    <a:gd name="T5" fmla="*/ 0 h 47"/>
                    <a:gd name="T6" fmla="*/ 1 w 2"/>
                    <a:gd name="T7" fmla="*/ 47 h 47"/>
                    <a:gd name="T8" fmla="*/ 2 w 2"/>
                    <a:gd name="T9" fmla="*/ 47 h 47"/>
                  </a:gdLst>
                  <a:ahLst/>
                  <a:cxnLst>
                    <a:cxn ang="0">
                      <a:pos x="T0" y="T1"/>
                    </a:cxn>
                    <a:cxn ang="0">
                      <a:pos x="T2" y="T3"/>
                    </a:cxn>
                    <a:cxn ang="0">
                      <a:pos x="T4" y="T5"/>
                    </a:cxn>
                    <a:cxn ang="0">
                      <a:pos x="T6" y="T7"/>
                    </a:cxn>
                    <a:cxn ang="0">
                      <a:pos x="T8" y="T9"/>
                    </a:cxn>
                  </a:cxnLst>
                  <a:rect l="0" t="0" r="r" b="b"/>
                  <a:pathLst>
                    <a:path w="2" h="47">
                      <a:moveTo>
                        <a:pt x="2" y="47"/>
                      </a:moveTo>
                      <a:lnTo>
                        <a:pt x="2" y="1"/>
                      </a:lnTo>
                      <a:lnTo>
                        <a:pt x="0" y="0"/>
                      </a:lnTo>
                      <a:lnTo>
                        <a:pt x="1" y="47"/>
                      </a:lnTo>
                      <a:lnTo>
                        <a:pt x="2" y="47"/>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5" name="Freeform 365"/>
                <p:cNvSpPr>
                  <a:spLocks/>
                </p:cNvSpPr>
                <p:nvPr/>
              </p:nvSpPr>
              <p:spPr bwMode="auto">
                <a:xfrm>
                  <a:off x="1274" y="341"/>
                  <a:ext cx="20" cy="9"/>
                </a:xfrm>
                <a:custGeom>
                  <a:avLst/>
                  <a:gdLst>
                    <a:gd name="T0" fmla="*/ 20 w 20"/>
                    <a:gd name="T1" fmla="*/ 9 h 9"/>
                    <a:gd name="T2" fmla="*/ 20 w 20"/>
                    <a:gd name="T3" fmla="*/ 7 h 9"/>
                    <a:gd name="T4" fmla="*/ 18 w 20"/>
                    <a:gd name="T5" fmla="*/ 7 h 9"/>
                    <a:gd name="T6" fmla="*/ 17 w 20"/>
                    <a:gd name="T7" fmla="*/ 5 h 9"/>
                    <a:gd name="T8" fmla="*/ 13 w 20"/>
                    <a:gd name="T9" fmla="*/ 3 h 9"/>
                    <a:gd name="T10" fmla="*/ 9 w 20"/>
                    <a:gd name="T11" fmla="*/ 0 h 9"/>
                    <a:gd name="T12" fmla="*/ 8 w 20"/>
                    <a:gd name="T13" fmla="*/ 0 h 9"/>
                    <a:gd name="T14" fmla="*/ 8 w 20"/>
                    <a:gd name="T15" fmla="*/ 0 h 9"/>
                    <a:gd name="T16" fmla="*/ 7 w 20"/>
                    <a:gd name="T17" fmla="*/ 0 h 9"/>
                    <a:gd name="T18" fmla="*/ 4 w 20"/>
                    <a:gd name="T19" fmla="*/ 0 h 9"/>
                    <a:gd name="T20" fmla="*/ 1 w 20"/>
                    <a:gd name="T21" fmla="*/ 0 h 9"/>
                    <a:gd name="T22" fmla="*/ 0 w 20"/>
                    <a:gd name="T23" fmla="*/ 1 h 9"/>
                    <a:gd name="T24" fmla="*/ 1 w 20"/>
                    <a:gd name="T25" fmla="*/ 4 h 9"/>
                    <a:gd name="T26" fmla="*/ 8 w 20"/>
                    <a:gd name="T27" fmla="*/ 7 h 9"/>
                    <a:gd name="T28" fmla="*/ 12 w 20"/>
                    <a:gd name="T29" fmla="*/ 9 h 9"/>
                    <a:gd name="T30" fmla="*/ 16 w 20"/>
                    <a:gd name="T31" fmla="*/ 9 h 9"/>
                    <a:gd name="T32" fmla="*/ 20 w 20"/>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9">
                      <a:moveTo>
                        <a:pt x="20" y="9"/>
                      </a:moveTo>
                      <a:lnTo>
                        <a:pt x="20" y="7"/>
                      </a:lnTo>
                      <a:lnTo>
                        <a:pt x="18" y="7"/>
                      </a:lnTo>
                      <a:lnTo>
                        <a:pt x="17" y="5"/>
                      </a:lnTo>
                      <a:lnTo>
                        <a:pt x="13" y="3"/>
                      </a:lnTo>
                      <a:lnTo>
                        <a:pt x="9" y="0"/>
                      </a:lnTo>
                      <a:lnTo>
                        <a:pt x="8" y="0"/>
                      </a:lnTo>
                      <a:lnTo>
                        <a:pt x="8" y="0"/>
                      </a:lnTo>
                      <a:lnTo>
                        <a:pt x="7" y="0"/>
                      </a:lnTo>
                      <a:lnTo>
                        <a:pt x="4" y="0"/>
                      </a:lnTo>
                      <a:lnTo>
                        <a:pt x="1" y="0"/>
                      </a:lnTo>
                      <a:lnTo>
                        <a:pt x="0" y="1"/>
                      </a:lnTo>
                      <a:lnTo>
                        <a:pt x="1" y="4"/>
                      </a:lnTo>
                      <a:lnTo>
                        <a:pt x="8" y="7"/>
                      </a:lnTo>
                      <a:lnTo>
                        <a:pt x="12" y="9"/>
                      </a:lnTo>
                      <a:lnTo>
                        <a:pt x="16" y="9"/>
                      </a:lnTo>
                      <a:lnTo>
                        <a:pt x="20"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6" name="Line 366"/>
                <p:cNvSpPr>
                  <a:spLocks noChangeShapeType="1"/>
                </p:cNvSpPr>
                <p:nvPr/>
              </p:nvSpPr>
              <p:spPr bwMode="auto">
                <a:xfrm>
                  <a:off x="1304" y="359"/>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7" name="Line 367"/>
                <p:cNvSpPr>
                  <a:spLocks noChangeShapeType="1"/>
                </p:cNvSpPr>
                <p:nvPr/>
              </p:nvSpPr>
              <p:spPr bwMode="auto">
                <a:xfrm>
                  <a:off x="1304" y="370"/>
                  <a:ext cx="6"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8" name="Line 368"/>
                <p:cNvSpPr>
                  <a:spLocks noChangeShapeType="1"/>
                </p:cNvSpPr>
                <p:nvPr/>
              </p:nvSpPr>
              <p:spPr bwMode="auto">
                <a:xfrm flipV="1">
                  <a:off x="1310" y="359"/>
                  <a:ext cx="6"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19" name="Line 369"/>
                <p:cNvSpPr>
                  <a:spLocks noChangeShapeType="1"/>
                </p:cNvSpPr>
                <p:nvPr/>
              </p:nvSpPr>
              <p:spPr bwMode="auto">
                <a:xfrm flipV="1">
                  <a:off x="1310" y="349"/>
                  <a:ext cx="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0" name="Freeform 370"/>
                <p:cNvSpPr>
                  <a:spLocks/>
                </p:cNvSpPr>
                <p:nvPr/>
              </p:nvSpPr>
              <p:spPr bwMode="auto">
                <a:xfrm>
                  <a:off x="1319" y="310"/>
                  <a:ext cx="4" cy="45"/>
                </a:xfrm>
                <a:custGeom>
                  <a:avLst/>
                  <a:gdLst>
                    <a:gd name="T0" fmla="*/ 2 w 4"/>
                    <a:gd name="T1" fmla="*/ 45 h 45"/>
                    <a:gd name="T2" fmla="*/ 0 w 4"/>
                    <a:gd name="T3" fmla="*/ 45 h 45"/>
                    <a:gd name="T4" fmla="*/ 0 w 4"/>
                    <a:gd name="T5" fmla="*/ 45 h 45"/>
                    <a:gd name="T6" fmla="*/ 0 w 4"/>
                    <a:gd name="T7" fmla="*/ 0 h 45"/>
                    <a:gd name="T8" fmla="*/ 4 w 4"/>
                    <a:gd name="T9" fmla="*/ 0 h 45"/>
                    <a:gd name="T10" fmla="*/ 2 w 4"/>
                    <a:gd name="T11" fmla="*/ 45 h 45"/>
                  </a:gdLst>
                  <a:ahLst/>
                  <a:cxnLst>
                    <a:cxn ang="0">
                      <a:pos x="T0" y="T1"/>
                    </a:cxn>
                    <a:cxn ang="0">
                      <a:pos x="T2" y="T3"/>
                    </a:cxn>
                    <a:cxn ang="0">
                      <a:pos x="T4" y="T5"/>
                    </a:cxn>
                    <a:cxn ang="0">
                      <a:pos x="T6" y="T7"/>
                    </a:cxn>
                    <a:cxn ang="0">
                      <a:pos x="T8" y="T9"/>
                    </a:cxn>
                    <a:cxn ang="0">
                      <a:pos x="T10" y="T11"/>
                    </a:cxn>
                  </a:cxnLst>
                  <a:rect l="0" t="0" r="r" b="b"/>
                  <a:pathLst>
                    <a:path w="4" h="45">
                      <a:moveTo>
                        <a:pt x="2" y="45"/>
                      </a:moveTo>
                      <a:lnTo>
                        <a:pt x="0" y="45"/>
                      </a:lnTo>
                      <a:lnTo>
                        <a:pt x="0" y="45"/>
                      </a:lnTo>
                      <a:lnTo>
                        <a:pt x="0" y="0"/>
                      </a:lnTo>
                      <a:lnTo>
                        <a:pt x="4" y="0"/>
                      </a:lnTo>
                      <a:lnTo>
                        <a:pt x="2" y="4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1" name="Freeform 371"/>
                <p:cNvSpPr>
                  <a:spLocks/>
                </p:cNvSpPr>
                <p:nvPr/>
              </p:nvSpPr>
              <p:spPr bwMode="auto">
                <a:xfrm>
                  <a:off x="1320" y="303"/>
                  <a:ext cx="21" cy="54"/>
                </a:xfrm>
                <a:custGeom>
                  <a:avLst/>
                  <a:gdLst>
                    <a:gd name="T0" fmla="*/ 21 w 21"/>
                    <a:gd name="T1" fmla="*/ 0 h 54"/>
                    <a:gd name="T2" fmla="*/ 18 w 21"/>
                    <a:gd name="T3" fmla="*/ 1 h 54"/>
                    <a:gd name="T4" fmla="*/ 14 w 21"/>
                    <a:gd name="T5" fmla="*/ 4 h 54"/>
                    <a:gd name="T6" fmla="*/ 8 w 21"/>
                    <a:gd name="T7" fmla="*/ 7 h 54"/>
                    <a:gd name="T8" fmla="*/ 5 w 21"/>
                    <a:gd name="T9" fmla="*/ 8 h 54"/>
                    <a:gd name="T10" fmla="*/ 1 w 21"/>
                    <a:gd name="T11" fmla="*/ 7 h 54"/>
                    <a:gd name="T12" fmla="*/ 0 w 21"/>
                    <a:gd name="T13" fmla="*/ 54 h 54"/>
                    <a:gd name="T14" fmla="*/ 5 w 21"/>
                    <a:gd name="T15" fmla="*/ 54 h 54"/>
                    <a:gd name="T16" fmla="*/ 7 w 21"/>
                    <a:gd name="T17" fmla="*/ 54 h 54"/>
                    <a:gd name="T18" fmla="*/ 8 w 21"/>
                    <a:gd name="T19" fmla="*/ 54 h 54"/>
                    <a:gd name="T20" fmla="*/ 12 w 21"/>
                    <a:gd name="T21" fmla="*/ 51 h 54"/>
                    <a:gd name="T22" fmla="*/ 14 w 21"/>
                    <a:gd name="T23" fmla="*/ 48 h 54"/>
                    <a:gd name="T24" fmla="*/ 18 w 21"/>
                    <a:gd name="T25" fmla="*/ 46 h 54"/>
                    <a:gd name="T26" fmla="*/ 20 w 21"/>
                    <a:gd name="T27" fmla="*/ 43 h 54"/>
                    <a:gd name="T28" fmla="*/ 21 w 21"/>
                    <a:gd name="T29" fmla="*/ 42 h 54"/>
                    <a:gd name="T30" fmla="*/ 21 w 21"/>
                    <a:gd name="T31" fmla="*/ 39 h 54"/>
                    <a:gd name="T32" fmla="*/ 21 w 21"/>
                    <a:gd name="T33" fmla="*/ 0 h 54"/>
                    <a:gd name="T34" fmla="*/ 21 w 21"/>
                    <a:gd name="T3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54">
                      <a:moveTo>
                        <a:pt x="21" y="0"/>
                      </a:moveTo>
                      <a:lnTo>
                        <a:pt x="18" y="1"/>
                      </a:lnTo>
                      <a:lnTo>
                        <a:pt x="14" y="4"/>
                      </a:lnTo>
                      <a:lnTo>
                        <a:pt x="8" y="7"/>
                      </a:lnTo>
                      <a:lnTo>
                        <a:pt x="5" y="8"/>
                      </a:lnTo>
                      <a:lnTo>
                        <a:pt x="1" y="7"/>
                      </a:lnTo>
                      <a:lnTo>
                        <a:pt x="0" y="54"/>
                      </a:lnTo>
                      <a:lnTo>
                        <a:pt x="5" y="54"/>
                      </a:lnTo>
                      <a:lnTo>
                        <a:pt x="7" y="54"/>
                      </a:lnTo>
                      <a:lnTo>
                        <a:pt x="8" y="54"/>
                      </a:lnTo>
                      <a:lnTo>
                        <a:pt x="12" y="51"/>
                      </a:lnTo>
                      <a:lnTo>
                        <a:pt x="14" y="48"/>
                      </a:lnTo>
                      <a:lnTo>
                        <a:pt x="18" y="46"/>
                      </a:lnTo>
                      <a:lnTo>
                        <a:pt x="20" y="43"/>
                      </a:lnTo>
                      <a:lnTo>
                        <a:pt x="21" y="42"/>
                      </a:lnTo>
                      <a:lnTo>
                        <a:pt x="21" y="39"/>
                      </a:lnTo>
                      <a:lnTo>
                        <a:pt x="21" y="0"/>
                      </a:lnTo>
                      <a:lnTo>
                        <a:pt x="2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2" name="Freeform 372"/>
                <p:cNvSpPr>
                  <a:spLocks/>
                </p:cNvSpPr>
                <p:nvPr/>
              </p:nvSpPr>
              <p:spPr bwMode="auto">
                <a:xfrm>
                  <a:off x="1317" y="302"/>
                  <a:ext cx="16" cy="8"/>
                </a:xfrm>
                <a:custGeom>
                  <a:avLst/>
                  <a:gdLst>
                    <a:gd name="T0" fmla="*/ 16 w 16"/>
                    <a:gd name="T1" fmla="*/ 0 h 8"/>
                    <a:gd name="T2" fmla="*/ 15 w 16"/>
                    <a:gd name="T3" fmla="*/ 0 h 8"/>
                    <a:gd name="T4" fmla="*/ 11 w 16"/>
                    <a:gd name="T5" fmla="*/ 1 h 8"/>
                    <a:gd name="T6" fmla="*/ 8 w 16"/>
                    <a:gd name="T7" fmla="*/ 2 h 8"/>
                    <a:gd name="T8" fmla="*/ 6 w 16"/>
                    <a:gd name="T9" fmla="*/ 4 h 8"/>
                    <a:gd name="T10" fmla="*/ 3 w 16"/>
                    <a:gd name="T11" fmla="*/ 5 h 8"/>
                    <a:gd name="T12" fmla="*/ 2 w 16"/>
                    <a:gd name="T13" fmla="*/ 8 h 8"/>
                    <a:gd name="T14" fmla="*/ 0 w 16"/>
                    <a:gd name="T15" fmla="*/ 8 h 8"/>
                    <a:gd name="T16" fmla="*/ 2 w 16"/>
                    <a:gd name="T17" fmla="*/ 8 h 8"/>
                    <a:gd name="T18" fmla="*/ 2 w 16"/>
                    <a:gd name="T19" fmla="*/ 8 h 8"/>
                    <a:gd name="T20" fmla="*/ 4 w 16"/>
                    <a:gd name="T21" fmla="*/ 8 h 8"/>
                    <a:gd name="T22" fmla="*/ 16 w 16"/>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8">
                      <a:moveTo>
                        <a:pt x="16" y="0"/>
                      </a:moveTo>
                      <a:lnTo>
                        <a:pt x="15" y="0"/>
                      </a:lnTo>
                      <a:lnTo>
                        <a:pt x="11" y="1"/>
                      </a:lnTo>
                      <a:lnTo>
                        <a:pt x="8" y="2"/>
                      </a:lnTo>
                      <a:lnTo>
                        <a:pt x="6" y="4"/>
                      </a:lnTo>
                      <a:lnTo>
                        <a:pt x="3" y="5"/>
                      </a:lnTo>
                      <a:lnTo>
                        <a:pt x="2" y="8"/>
                      </a:lnTo>
                      <a:lnTo>
                        <a:pt x="0" y="8"/>
                      </a:lnTo>
                      <a:lnTo>
                        <a:pt x="2" y="8"/>
                      </a:lnTo>
                      <a:lnTo>
                        <a:pt x="2" y="8"/>
                      </a:lnTo>
                      <a:lnTo>
                        <a:pt x="4" y="8"/>
                      </a:lnTo>
                      <a:lnTo>
                        <a:pt x="16"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3" name="Freeform 373"/>
                <p:cNvSpPr>
                  <a:spLocks/>
                </p:cNvSpPr>
                <p:nvPr/>
              </p:nvSpPr>
              <p:spPr bwMode="auto">
                <a:xfrm>
                  <a:off x="1316" y="310"/>
                  <a:ext cx="4" cy="45"/>
                </a:xfrm>
                <a:custGeom>
                  <a:avLst/>
                  <a:gdLst>
                    <a:gd name="T0" fmla="*/ 4 w 4"/>
                    <a:gd name="T1" fmla="*/ 45 h 45"/>
                    <a:gd name="T2" fmla="*/ 1 w 4"/>
                    <a:gd name="T3" fmla="*/ 45 h 45"/>
                    <a:gd name="T4" fmla="*/ 0 w 4"/>
                    <a:gd name="T5" fmla="*/ 45 h 45"/>
                    <a:gd name="T6" fmla="*/ 1 w 4"/>
                    <a:gd name="T7" fmla="*/ 0 h 45"/>
                    <a:gd name="T8" fmla="*/ 4 w 4"/>
                    <a:gd name="T9" fmla="*/ 0 h 45"/>
                    <a:gd name="T10" fmla="*/ 4 w 4"/>
                    <a:gd name="T11" fmla="*/ 45 h 45"/>
                  </a:gdLst>
                  <a:ahLst/>
                  <a:cxnLst>
                    <a:cxn ang="0">
                      <a:pos x="T0" y="T1"/>
                    </a:cxn>
                    <a:cxn ang="0">
                      <a:pos x="T2" y="T3"/>
                    </a:cxn>
                    <a:cxn ang="0">
                      <a:pos x="T4" y="T5"/>
                    </a:cxn>
                    <a:cxn ang="0">
                      <a:pos x="T6" y="T7"/>
                    </a:cxn>
                    <a:cxn ang="0">
                      <a:pos x="T8" y="T9"/>
                    </a:cxn>
                    <a:cxn ang="0">
                      <a:pos x="T10" y="T11"/>
                    </a:cxn>
                  </a:cxnLst>
                  <a:rect l="0" t="0" r="r" b="b"/>
                  <a:pathLst>
                    <a:path w="4" h="45">
                      <a:moveTo>
                        <a:pt x="4" y="45"/>
                      </a:moveTo>
                      <a:lnTo>
                        <a:pt x="1" y="45"/>
                      </a:lnTo>
                      <a:lnTo>
                        <a:pt x="0" y="45"/>
                      </a:lnTo>
                      <a:lnTo>
                        <a:pt x="1" y="0"/>
                      </a:lnTo>
                      <a:lnTo>
                        <a:pt x="4" y="0"/>
                      </a:lnTo>
                      <a:lnTo>
                        <a:pt x="4" y="4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4" name="Freeform 374"/>
                <p:cNvSpPr>
                  <a:spLocks/>
                </p:cNvSpPr>
                <p:nvPr/>
              </p:nvSpPr>
              <p:spPr bwMode="auto">
                <a:xfrm>
                  <a:off x="1312" y="312"/>
                  <a:ext cx="7" cy="39"/>
                </a:xfrm>
                <a:custGeom>
                  <a:avLst/>
                  <a:gdLst>
                    <a:gd name="T0" fmla="*/ 5 w 7"/>
                    <a:gd name="T1" fmla="*/ 39 h 39"/>
                    <a:gd name="T2" fmla="*/ 0 w 7"/>
                    <a:gd name="T3" fmla="*/ 32 h 39"/>
                    <a:gd name="T4" fmla="*/ 0 w 7"/>
                    <a:gd name="T5" fmla="*/ 30 h 39"/>
                    <a:gd name="T6" fmla="*/ 0 w 7"/>
                    <a:gd name="T7" fmla="*/ 29 h 39"/>
                    <a:gd name="T8" fmla="*/ 0 w 7"/>
                    <a:gd name="T9" fmla="*/ 1 h 39"/>
                    <a:gd name="T10" fmla="*/ 1 w 7"/>
                    <a:gd name="T11" fmla="*/ 1 h 39"/>
                    <a:gd name="T12" fmla="*/ 7 w 7"/>
                    <a:gd name="T13" fmla="*/ 0 h 39"/>
                    <a:gd name="T14" fmla="*/ 5 w 7"/>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9">
                      <a:moveTo>
                        <a:pt x="5" y="39"/>
                      </a:moveTo>
                      <a:lnTo>
                        <a:pt x="0" y="32"/>
                      </a:lnTo>
                      <a:lnTo>
                        <a:pt x="0" y="30"/>
                      </a:lnTo>
                      <a:lnTo>
                        <a:pt x="0" y="29"/>
                      </a:lnTo>
                      <a:lnTo>
                        <a:pt x="0" y="1"/>
                      </a:lnTo>
                      <a:lnTo>
                        <a:pt x="1" y="1"/>
                      </a:lnTo>
                      <a:lnTo>
                        <a:pt x="7" y="0"/>
                      </a:lnTo>
                      <a:lnTo>
                        <a:pt x="5" y="3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5" name="Freeform 375"/>
                <p:cNvSpPr>
                  <a:spLocks/>
                </p:cNvSpPr>
                <p:nvPr/>
              </p:nvSpPr>
              <p:spPr bwMode="auto">
                <a:xfrm>
                  <a:off x="1312" y="345"/>
                  <a:ext cx="4" cy="5"/>
                </a:xfrm>
                <a:custGeom>
                  <a:avLst/>
                  <a:gdLst>
                    <a:gd name="T0" fmla="*/ 1 w 4"/>
                    <a:gd name="T1" fmla="*/ 0 h 5"/>
                    <a:gd name="T2" fmla="*/ 0 w 4"/>
                    <a:gd name="T3" fmla="*/ 3 h 5"/>
                    <a:gd name="T4" fmla="*/ 1 w 4"/>
                    <a:gd name="T5" fmla="*/ 4 h 5"/>
                    <a:gd name="T6" fmla="*/ 1 w 4"/>
                    <a:gd name="T7" fmla="*/ 5 h 5"/>
                    <a:gd name="T8" fmla="*/ 3 w 4"/>
                    <a:gd name="T9" fmla="*/ 5 h 5"/>
                    <a:gd name="T10" fmla="*/ 4 w 4"/>
                    <a:gd name="T11" fmla="*/ 5 h 5"/>
                    <a:gd name="T12" fmla="*/ 1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0"/>
                      </a:moveTo>
                      <a:lnTo>
                        <a:pt x="0" y="3"/>
                      </a:lnTo>
                      <a:lnTo>
                        <a:pt x="1" y="4"/>
                      </a:lnTo>
                      <a:lnTo>
                        <a:pt x="1" y="5"/>
                      </a:lnTo>
                      <a:lnTo>
                        <a:pt x="3" y="5"/>
                      </a:lnTo>
                      <a:lnTo>
                        <a:pt x="4" y="5"/>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6" name="Freeform 376"/>
                <p:cNvSpPr>
                  <a:spLocks/>
                </p:cNvSpPr>
                <p:nvPr/>
              </p:nvSpPr>
              <p:spPr bwMode="auto">
                <a:xfrm>
                  <a:off x="1310" y="316"/>
                  <a:ext cx="3" cy="20"/>
                </a:xfrm>
                <a:custGeom>
                  <a:avLst/>
                  <a:gdLst>
                    <a:gd name="T0" fmla="*/ 2 w 3"/>
                    <a:gd name="T1" fmla="*/ 20 h 20"/>
                    <a:gd name="T2" fmla="*/ 1 w 3"/>
                    <a:gd name="T3" fmla="*/ 20 h 20"/>
                    <a:gd name="T4" fmla="*/ 0 w 3"/>
                    <a:gd name="T5" fmla="*/ 20 h 20"/>
                    <a:gd name="T6" fmla="*/ 0 w 3"/>
                    <a:gd name="T7" fmla="*/ 18 h 20"/>
                    <a:gd name="T8" fmla="*/ 0 w 3"/>
                    <a:gd name="T9" fmla="*/ 1 h 20"/>
                    <a:gd name="T10" fmla="*/ 1 w 3"/>
                    <a:gd name="T11" fmla="*/ 1 h 20"/>
                    <a:gd name="T12" fmla="*/ 3 w 3"/>
                    <a:gd name="T13" fmla="*/ 0 h 20"/>
                    <a:gd name="T14" fmla="*/ 2 w 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0">
                      <a:moveTo>
                        <a:pt x="2" y="20"/>
                      </a:moveTo>
                      <a:lnTo>
                        <a:pt x="1" y="20"/>
                      </a:lnTo>
                      <a:lnTo>
                        <a:pt x="0" y="20"/>
                      </a:lnTo>
                      <a:lnTo>
                        <a:pt x="0" y="18"/>
                      </a:lnTo>
                      <a:lnTo>
                        <a:pt x="0" y="1"/>
                      </a:lnTo>
                      <a:lnTo>
                        <a:pt x="1" y="1"/>
                      </a:lnTo>
                      <a:lnTo>
                        <a:pt x="3" y="0"/>
                      </a:lnTo>
                      <a:lnTo>
                        <a:pt x="2" y="2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7" name="Freeform 377"/>
                <p:cNvSpPr>
                  <a:spLocks/>
                </p:cNvSpPr>
                <p:nvPr/>
              </p:nvSpPr>
              <p:spPr bwMode="auto">
                <a:xfrm>
                  <a:off x="1313" y="310"/>
                  <a:ext cx="6" cy="3"/>
                </a:xfrm>
                <a:custGeom>
                  <a:avLst/>
                  <a:gdLst>
                    <a:gd name="T0" fmla="*/ 0 w 6"/>
                    <a:gd name="T1" fmla="*/ 3 h 3"/>
                    <a:gd name="T2" fmla="*/ 0 w 6"/>
                    <a:gd name="T3" fmla="*/ 2 h 3"/>
                    <a:gd name="T4" fmla="*/ 6 w 6"/>
                    <a:gd name="T5" fmla="*/ 0 h 3"/>
                    <a:gd name="T6" fmla="*/ 6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0" y="2"/>
                      </a:lnTo>
                      <a:lnTo>
                        <a:pt x="6" y="0"/>
                      </a:lnTo>
                      <a:lnTo>
                        <a:pt x="6" y="2"/>
                      </a:lnTo>
                      <a:lnTo>
                        <a:pt x="0" y="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8" name="Freeform 378"/>
                <p:cNvSpPr>
                  <a:spLocks/>
                </p:cNvSpPr>
                <p:nvPr/>
              </p:nvSpPr>
              <p:spPr bwMode="auto">
                <a:xfrm>
                  <a:off x="1327" y="310"/>
                  <a:ext cx="1" cy="47"/>
                </a:xfrm>
                <a:custGeom>
                  <a:avLst/>
                  <a:gdLst>
                    <a:gd name="T0" fmla="*/ 0 w 1"/>
                    <a:gd name="T1" fmla="*/ 47 h 47"/>
                    <a:gd name="T2" fmla="*/ 1 w 1"/>
                    <a:gd name="T3" fmla="*/ 1 h 47"/>
                    <a:gd name="T4" fmla="*/ 1 w 1"/>
                    <a:gd name="T5" fmla="*/ 0 h 47"/>
                    <a:gd name="T6" fmla="*/ 1 w 1"/>
                    <a:gd name="T7" fmla="*/ 47 h 47"/>
                    <a:gd name="T8" fmla="*/ 0 w 1"/>
                    <a:gd name="T9" fmla="*/ 47 h 47"/>
                  </a:gdLst>
                  <a:ahLst/>
                  <a:cxnLst>
                    <a:cxn ang="0">
                      <a:pos x="T0" y="T1"/>
                    </a:cxn>
                    <a:cxn ang="0">
                      <a:pos x="T2" y="T3"/>
                    </a:cxn>
                    <a:cxn ang="0">
                      <a:pos x="T4" y="T5"/>
                    </a:cxn>
                    <a:cxn ang="0">
                      <a:pos x="T6" y="T7"/>
                    </a:cxn>
                    <a:cxn ang="0">
                      <a:pos x="T8" y="T9"/>
                    </a:cxn>
                  </a:cxnLst>
                  <a:rect l="0" t="0" r="r" b="b"/>
                  <a:pathLst>
                    <a:path w="1" h="47">
                      <a:moveTo>
                        <a:pt x="0" y="47"/>
                      </a:moveTo>
                      <a:lnTo>
                        <a:pt x="1" y="1"/>
                      </a:lnTo>
                      <a:lnTo>
                        <a:pt x="1" y="0"/>
                      </a:lnTo>
                      <a:lnTo>
                        <a:pt x="1" y="47"/>
                      </a:lnTo>
                      <a:lnTo>
                        <a:pt x="0" y="4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29" name="Freeform 379"/>
                <p:cNvSpPr>
                  <a:spLocks/>
                </p:cNvSpPr>
                <p:nvPr/>
              </p:nvSpPr>
              <p:spPr bwMode="auto">
                <a:xfrm>
                  <a:off x="1321" y="302"/>
                  <a:ext cx="20" cy="9"/>
                </a:xfrm>
                <a:custGeom>
                  <a:avLst/>
                  <a:gdLst>
                    <a:gd name="T0" fmla="*/ 0 w 20"/>
                    <a:gd name="T1" fmla="*/ 8 h 9"/>
                    <a:gd name="T2" fmla="*/ 0 w 20"/>
                    <a:gd name="T3" fmla="*/ 8 h 9"/>
                    <a:gd name="T4" fmla="*/ 0 w 20"/>
                    <a:gd name="T5" fmla="*/ 6 h 9"/>
                    <a:gd name="T6" fmla="*/ 3 w 20"/>
                    <a:gd name="T7" fmla="*/ 5 h 9"/>
                    <a:gd name="T8" fmla="*/ 7 w 20"/>
                    <a:gd name="T9" fmla="*/ 2 h 9"/>
                    <a:gd name="T10" fmla="*/ 11 w 20"/>
                    <a:gd name="T11" fmla="*/ 1 h 9"/>
                    <a:gd name="T12" fmla="*/ 12 w 20"/>
                    <a:gd name="T13" fmla="*/ 0 h 9"/>
                    <a:gd name="T14" fmla="*/ 13 w 20"/>
                    <a:gd name="T15" fmla="*/ 0 h 9"/>
                    <a:gd name="T16" fmla="*/ 13 w 20"/>
                    <a:gd name="T17" fmla="*/ 0 h 9"/>
                    <a:gd name="T18" fmla="*/ 16 w 20"/>
                    <a:gd name="T19" fmla="*/ 0 h 9"/>
                    <a:gd name="T20" fmla="*/ 19 w 20"/>
                    <a:gd name="T21" fmla="*/ 1 h 9"/>
                    <a:gd name="T22" fmla="*/ 20 w 20"/>
                    <a:gd name="T23" fmla="*/ 1 h 9"/>
                    <a:gd name="T24" fmla="*/ 17 w 20"/>
                    <a:gd name="T25" fmla="*/ 2 h 9"/>
                    <a:gd name="T26" fmla="*/ 11 w 20"/>
                    <a:gd name="T27" fmla="*/ 6 h 9"/>
                    <a:gd name="T28" fmla="*/ 7 w 20"/>
                    <a:gd name="T29" fmla="*/ 9 h 9"/>
                    <a:gd name="T30" fmla="*/ 4 w 20"/>
                    <a:gd name="T31" fmla="*/ 9 h 9"/>
                    <a:gd name="T32" fmla="*/ 0 w 20"/>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9">
                      <a:moveTo>
                        <a:pt x="0" y="8"/>
                      </a:moveTo>
                      <a:lnTo>
                        <a:pt x="0" y="8"/>
                      </a:lnTo>
                      <a:lnTo>
                        <a:pt x="0" y="6"/>
                      </a:lnTo>
                      <a:lnTo>
                        <a:pt x="3" y="5"/>
                      </a:lnTo>
                      <a:lnTo>
                        <a:pt x="7" y="2"/>
                      </a:lnTo>
                      <a:lnTo>
                        <a:pt x="11" y="1"/>
                      </a:lnTo>
                      <a:lnTo>
                        <a:pt x="12" y="0"/>
                      </a:lnTo>
                      <a:lnTo>
                        <a:pt x="13" y="0"/>
                      </a:lnTo>
                      <a:lnTo>
                        <a:pt x="13" y="0"/>
                      </a:lnTo>
                      <a:lnTo>
                        <a:pt x="16" y="0"/>
                      </a:lnTo>
                      <a:lnTo>
                        <a:pt x="19" y="1"/>
                      </a:lnTo>
                      <a:lnTo>
                        <a:pt x="20" y="1"/>
                      </a:lnTo>
                      <a:lnTo>
                        <a:pt x="17" y="2"/>
                      </a:lnTo>
                      <a:lnTo>
                        <a:pt x="11" y="6"/>
                      </a:lnTo>
                      <a:lnTo>
                        <a:pt x="7" y="9"/>
                      </a:lnTo>
                      <a:lnTo>
                        <a:pt x="4" y="9"/>
                      </a:lnTo>
                      <a:lnTo>
                        <a:pt x="0" y="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0" name="Freeform 380"/>
                <p:cNvSpPr>
                  <a:spLocks/>
                </p:cNvSpPr>
                <p:nvPr/>
              </p:nvSpPr>
              <p:spPr bwMode="auto">
                <a:xfrm>
                  <a:off x="1319" y="311"/>
                  <a:ext cx="4" cy="44"/>
                </a:xfrm>
                <a:custGeom>
                  <a:avLst/>
                  <a:gdLst>
                    <a:gd name="T0" fmla="*/ 2 w 4"/>
                    <a:gd name="T1" fmla="*/ 44 h 44"/>
                    <a:gd name="T2" fmla="*/ 0 w 4"/>
                    <a:gd name="T3" fmla="*/ 43 h 44"/>
                    <a:gd name="T4" fmla="*/ 0 w 4"/>
                    <a:gd name="T5" fmla="*/ 43 h 44"/>
                    <a:gd name="T6" fmla="*/ 0 w 4"/>
                    <a:gd name="T7" fmla="*/ 0 h 44"/>
                    <a:gd name="T8" fmla="*/ 4 w 4"/>
                    <a:gd name="T9" fmla="*/ 0 h 44"/>
                    <a:gd name="T10" fmla="*/ 2 w 4"/>
                    <a:gd name="T11" fmla="*/ 44 h 44"/>
                  </a:gdLst>
                  <a:ahLst/>
                  <a:cxnLst>
                    <a:cxn ang="0">
                      <a:pos x="T0" y="T1"/>
                    </a:cxn>
                    <a:cxn ang="0">
                      <a:pos x="T2" y="T3"/>
                    </a:cxn>
                    <a:cxn ang="0">
                      <a:pos x="T4" y="T5"/>
                    </a:cxn>
                    <a:cxn ang="0">
                      <a:pos x="T6" y="T7"/>
                    </a:cxn>
                    <a:cxn ang="0">
                      <a:pos x="T8" y="T9"/>
                    </a:cxn>
                    <a:cxn ang="0">
                      <a:pos x="T10" y="T11"/>
                    </a:cxn>
                  </a:cxnLst>
                  <a:rect l="0" t="0" r="r" b="b"/>
                  <a:pathLst>
                    <a:path w="4" h="44">
                      <a:moveTo>
                        <a:pt x="2" y="44"/>
                      </a:moveTo>
                      <a:lnTo>
                        <a:pt x="0" y="43"/>
                      </a:lnTo>
                      <a:lnTo>
                        <a:pt x="0" y="43"/>
                      </a:lnTo>
                      <a:lnTo>
                        <a:pt x="0" y="0"/>
                      </a:lnTo>
                      <a:lnTo>
                        <a:pt x="4" y="0"/>
                      </a:lnTo>
                      <a:lnTo>
                        <a:pt x="2" y="4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1" name="Freeform 381"/>
                <p:cNvSpPr>
                  <a:spLocks/>
                </p:cNvSpPr>
                <p:nvPr/>
              </p:nvSpPr>
              <p:spPr bwMode="auto">
                <a:xfrm>
                  <a:off x="1320" y="303"/>
                  <a:ext cx="21" cy="52"/>
                </a:xfrm>
                <a:custGeom>
                  <a:avLst/>
                  <a:gdLst>
                    <a:gd name="T0" fmla="*/ 21 w 21"/>
                    <a:gd name="T1" fmla="*/ 0 h 52"/>
                    <a:gd name="T2" fmla="*/ 18 w 21"/>
                    <a:gd name="T3" fmla="*/ 3 h 52"/>
                    <a:gd name="T4" fmla="*/ 14 w 21"/>
                    <a:gd name="T5" fmla="*/ 5 h 52"/>
                    <a:gd name="T6" fmla="*/ 8 w 21"/>
                    <a:gd name="T7" fmla="*/ 8 h 52"/>
                    <a:gd name="T8" fmla="*/ 5 w 21"/>
                    <a:gd name="T9" fmla="*/ 8 h 52"/>
                    <a:gd name="T10" fmla="*/ 1 w 21"/>
                    <a:gd name="T11" fmla="*/ 8 h 52"/>
                    <a:gd name="T12" fmla="*/ 0 w 21"/>
                    <a:gd name="T13" fmla="*/ 52 h 52"/>
                    <a:gd name="T14" fmla="*/ 5 w 21"/>
                    <a:gd name="T15" fmla="*/ 52 h 52"/>
                    <a:gd name="T16" fmla="*/ 7 w 21"/>
                    <a:gd name="T17" fmla="*/ 52 h 52"/>
                    <a:gd name="T18" fmla="*/ 8 w 21"/>
                    <a:gd name="T19" fmla="*/ 52 h 52"/>
                    <a:gd name="T20" fmla="*/ 12 w 21"/>
                    <a:gd name="T21" fmla="*/ 51 h 52"/>
                    <a:gd name="T22" fmla="*/ 14 w 21"/>
                    <a:gd name="T23" fmla="*/ 47 h 52"/>
                    <a:gd name="T24" fmla="*/ 17 w 21"/>
                    <a:gd name="T25" fmla="*/ 45 h 52"/>
                    <a:gd name="T26" fmla="*/ 20 w 21"/>
                    <a:gd name="T27" fmla="*/ 42 h 52"/>
                    <a:gd name="T28" fmla="*/ 20 w 21"/>
                    <a:gd name="T29" fmla="*/ 42 h 52"/>
                    <a:gd name="T30" fmla="*/ 20 w 21"/>
                    <a:gd name="T31" fmla="*/ 39 h 52"/>
                    <a:gd name="T32" fmla="*/ 21 w 21"/>
                    <a:gd name="T33" fmla="*/ 1 h 52"/>
                    <a:gd name="T34" fmla="*/ 21 w 21"/>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52">
                      <a:moveTo>
                        <a:pt x="21" y="0"/>
                      </a:moveTo>
                      <a:lnTo>
                        <a:pt x="18" y="3"/>
                      </a:lnTo>
                      <a:lnTo>
                        <a:pt x="14" y="5"/>
                      </a:lnTo>
                      <a:lnTo>
                        <a:pt x="8" y="8"/>
                      </a:lnTo>
                      <a:lnTo>
                        <a:pt x="5" y="8"/>
                      </a:lnTo>
                      <a:lnTo>
                        <a:pt x="1" y="8"/>
                      </a:lnTo>
                      <a:lnTo>
                        <a:pt x="0" y="52"/>
                      </a:lnTo>
                      <a:lnTo>
                        <a:pt x="5" y="52"/>
                      </a:lnTo>
                      <a:lnTo>
                        <a:pt x="7" y="52"/>
                      </a:lnTo>
                      <a:lnTo>
                        <a:pt x="8" y="52"/>
                      </a:lnTo>
                      <a:lnTo>
                        <a:pt x="12" y="51"/>
                      </a:lnTo>
                      <a:lnTo>
                        <a:pt x="14" y="47"/>
                      </a:lnTo>
                      <a:lnTo>
                        <a:pt x="17" y="45"/>
                      </a:lnTo>
                      <a:lnTo>
                        <a:pt x="20" y="42"/>
                      </a:lnTo>
                      <a:lnTo>
                        <a:pt x="20" y="42"/>
                      </a:lnTo>
                      <a:lnTo>
                        <a:pt x="20" y="39"/>
                      </a:lnTo>
                      <a:lnTo>
                        <a:pt x="21" y="1"/>
                      </a:lnTo>
                      <a:lnTo>
                        <a:pt x="21"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2" name="Freeform 382"/>
                <p:cNvSpPr>
                  <a:spLocks/>
                </p:cNvSpPr>
                <p:nvPr/>
              </p:nvSpPr>
              <p:spPr bwMode="auto">
                <a:xfrm>
                  <a:off x="1319" y="303"/>
                  <a:ext cx="13" cy="8"/>
                </a:xfrm>
                <a:custGeom>
                  <a:avLst/>
                  <a:gdLst>
                    <a:gd name="T0" fmla="*/ 13 w 13"/>
                    <a:gd name="T1" fmla="*/ 0 h 8"/>
                    <a:gd name="T2" fmla="*/ 13 w 13"/>
                    <a:gd name="T3" fmla="*/ 0 h 8"/>
                    <a:gd name="T4" fmla="*/ 9 w 13"/>
                    <a:gd name="T5" fmla="*/ 0 h 8"/>
                    <a:gd name="T6" fmla="*/ 6 w 13"/>
                    <a:gd name="T7" fmla="*/ 1 h 8"/>
                    <a:gd name="T8" fmla="*/ 4 w 13"/>
                    <a:gd name="T9" fmla="*/ 4 h 8"/>
                    <a:gd name="T10" fmla="*/ 1 w 13"/>
                    <a:gd name="T11" fmla="*/ 5 h 8"/>
                    <a:gd name="T12" fmla="*/ 0 w 13"/>
                    <a:gd name="T13" fmla="*/ 7 h 8"/>
                    <a:gd name="T14" fmla="*/ 0 w 13"/>
                    <a:gd name="T15" fmla="*/ 7 h 8"/>
                    <a:gd name="T16" fmla="*/ 0 w 13"/>
                    <a:gd name="T17" fmla="*/ 8 h 8"/>
                    <a:gd name="T18" fmla="*/ 0 w 13"/>
                    <a:gd name="T19" fmla="*/ 8 h 8"/>
                    <a:gd name="T20" fmla="*/ 2 w 13"/>
                    <a:gd name="T21" fmla="*/ 8 h 8"/>
                    <a:gd name="T22" fmla="*/ 13 w 13"/>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8">
                      <a:moveTo>
                        <a:pt x="13" y="0"/>
                      </a:moveTo>
                      <a:lnTo>
                        <a:pt x="13" y="0"/>
                      </a:lnTo>
                      <a:lnTo>
                        <a:pt x="9" y="0"/>
                      </a:lnTo>
                      <a:lnTo>
                        <a:pt x="6" y="1"/>
                      </a:lnTo>
                      <a:lnTo>
                        <a:pt x="4" y="4"/>
                      </a:lnTo>
                      <a:lnTo>
                        <a:pt x="1" y="5"/>
                      </a:lnTo>
                      <a:lnTo>
                        <a:pt x="0" y="7"/>
                      </a:lnTo>
                      <a:lnTo>
                        <a:pt x="0" y="7"/>
                      </a:lnTo>
                      <a:lnTo>
                        <a:pt x="0" y="8"/>
                      </a:lnTo>
                      <a:lnTo>
                        <a:pt x="0" y="8"/>
                      </a:lnTo>
                      <a:lnTo>
                        <a:pt x="2" y="8"/>
                      </a:lnTo>
                      <a:lnTo>
                        <a:pt x="13"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3" name="Freeform 383"/>
                <p:cNvSpPr>
                  <a:spLocks/>
                </p:cNvSpPr>
                <p:nvPr/>
              </p:nvSpPr>
              <p:spPr bwMode="auto">
                <a:xfrm>
                  <a:off x="1317" y="311"/>
                  <a:ext cx="3" cy="44"/>
                </a:xfrm>
                <a:custGeom>
                  <a:avLst/>
                  <a:gdLst>
                    <a:gd name="T0" fmla="*/ 3 w 3"/>
                    <a:gd name="T1" fmla="*/ 44 h 44"/>
                    <a:gd name="T2" fmla="*/ 0 w 3"/>
                    <a:gd name="T3" fmla="*/ 43 h 44"/>
                    <a:gd name="T4" fmla="*/ 0 w 3"/>
                    <a:gd name="T5" fmla="*/ 43 h 44"/>
                    <a:gd name="T6" fmla="*/ 0 w 3"/>
                    <a:gd name="T7" fmla="*/ 0 h 44"/>
                    <a:gd name="T8" fmla="*/ 3 w 3"/>
                    <a:gd name="T9" fmla="*/ 0 h 44"/>
                    <a:gd name="T10" fmla="*/ 3 w 3"/>
                    <a:gd name="T11" fmla="*/ 44 h 44"/>
                  </a:gdLst>
                  <a:ahLst/>
                  <a:cxnLst>
                    <a:cxn ang="0">
                      <a:pos x="T0" y="T1"/>
                    </a:cxn>
                    <a:cxn ang="0">
                      <a:pos x="T2" y="T3"/>
                    </a:cxn>
                    <a:cxn ang="0">
                      <a:pos x="T4" y="T5"/>
                    </a:cxn>
                    <a:cxn ang="0">
                      <a:pos x="T6" y="T7"/>
                    </a:cxn>
                    <a:cxn ang="0">
                      <a:pos x="T8" y="T9"/>
                    </a:cxn>
                    <a:cxn ang="0">
                      <a:pos x="T10" y="T11"/>
                    </a:cxn>
                  </a:cxnLst>
                  <a:rect l="0" t="0" r="r" b="b"/>
                  <a:pathLst>
                    <a:path w="3" h="44">
                      <a:moveTo>
                        <a:pt x="3" y="44"/>
                      </a:moveTo>
                      <a:lnTo>
                        <a:pt x="0" y="43"/>
                      </a:lnTo>
                      <a:lnTo>
                        <a:pt x="0" y="43"/>
                      </a:lnTo>
                      <a:lnTo>
                        <a:pt x="0" y="0"/>
                      </a:lnTo>
                      <a:lnTo>
                        <a:pt x="3" y="0"/>
                      </a:lnTo>
                      <a:lnTo>
                        <a:pt x="3" y="44"/>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4" name="Freeform 384"/>
                <p:cNvSpPr>
                  <a:spLocks/>
                </p:cNvSpPr>
                <p:nvPr/>
              </p:nvSpPr>
              <p:spPr bwMode="auto">
                <a:xfrm>
                  <a:off x="1312" y="312"/>
                  <a:ext cx="7" cy="39"/>
                </a:xfrm>
                <a:custGeom>
                  <a:avLst/>
                  <a:gdLst>
                    <a:gd name="T0" fmla="*/ 5 w 7"/>
                    <a:gd name="T1" fmla="*/ 39 h 39"/>
                    <a:gd name="T2" fmla="*/ 0 w 7"/>
                    <a:gd name="T3" fmla="*/ 32 h 39"/>
                    <a:gd name="T4" fmla="*/ 0 w 7"/>
                    <a:gd name="T5" fmla="*/ 29 h 39"/>
                    <a:gd name="T6" fmla="*/ 0 w 7"/>
                    <a:gd name="T7" fmla="*/ 29 h 39"/>
                    <a:gd name="T8" fmla="*/ 1 w 7"/>
                    <a:gd name="T9" fmla="*/ 1 h 39"/>
                    <a:gd name="T10" fmla="*/ 1 w 7"/>
                    <a:gd name="T11" fmla="*/ 1 h 39"/>
                    <a:gd name="T12" fmla="*/ 7 w 7"/>
                    <a:gd name="T13" fmla="*/ 0 h 39"/>
                    <a:gd name="T14" fmla="*/ 5 w 7"/>
                    <a:gd name="T15" fmla="*/ 39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9">
                      <a:moveTo>
                        <a:pt x="5" y="39"/>
                      </a:moveTo>
                      <a:lnTo>
                        <a:pt x="0" y="32"/>
                      </a:lnTo>
                      <a:lnTo>
                        <a:pt x="0" y="29"/>
                      </a:lnTo>
                      <a:lnTo>
                        <a:pt x="0" y="29"/>
                      </a:lnTo>
                      <a:lnTo>
                        <a:pt x="1" y="1"/>
                      </a:lnTo>
                      <a:lnTo>
                        <a:pt x="1" y="1"/>
                      </a:lnTo>
                      <a:lnTo>
                        <a:pt x="7" y="0"/>
                      </a:lnTo>
                      <a:lnTo>
                        <a:pt x="5" y="39"/>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5" name="Freeform 385"/>
                <p:cNvSpPr>
                  <a:spLocks/>
                </p:cNvSpPr>
                <p:nvPr/>
              </p:nvSpPr>
              <p:spPr bwMode="auto">
                <a:xfrm>
                  <a:off x="1313" y="344"/>
                  <a:ext cx="3" cy="5"/>
                </a:xfrm>
                <a:custGeom>
                  <a:avLst/>
                  <a:gdLst>
                    <a:gd name="T0" fmla="*/ 0 w 3"/>
                    <a:gd name="T1" fmla="*/ 0 h 5"/>
                    <a:gd name="T2" fmla="*/ 0 w 3"/>
                    <a:gd name="T3" fmla="*/ 4 h 5"/>
                    <a:gd name="T4" fmla="*/ 0 w 3"/>
                    <a:gd name="T5" fmla="*/ 4 h 5"/>
                    <a:gd name="T6" fmla="*/ 0 w 3"/>
                    <a:gd name="T7" fmla="*/ 5 h 5"/>
                    <a:gd name="T8" fmla="*/ 2 w 3"/>
                    <a:gd name="T9" fmla="*/ 5 h 5"/>
                    <a:gd name="T10" fmla="*/ 3 w 3"/>
                    <a:gd name="T11" fmla="*/ 5 h 5"/>
                    <a:gd name="T12" fmla="*/ 0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0"/>
                      </a:moveTo>
                      <a:lnTo>
                        <a:pt x="0" y="4"/>
                      </a:lnTo>
                      <a:lnTo>
                        <a:pt x="0" y="4"/>
                      </a:lnTo>
                      <a:lnTo>
                        <a:pt x="0" y="5"/>
                      </a:lnTo>
                      <a:lnTo>
                        <a:pt x="2" y="5"/>
                      </a:lnTo>
                      <a:lnTo>
                        <a:pt x="3" y="5"/>
                      </a:lnTo>
                      <a:lnTo>
                        <a:pt x="0" y="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6" name="Freeform 386"/>
                <p:cNvSpPr>
                  <a:spLocks/>
                </p:cNvSpPr>
                <p:nvPr/>
              </p:nvSpPr>
              <p:spPr bwMode="auto">
                <a:xfrm>
                  <a:off x="1310" y="316"/>
                  <a:ext cx="3" cy="20"/>
                </a:xfrm>
                <a:custGeom>
                  <a:avLst/>
                  <a:gdLst>
                    <a:gd name="T0" fmla="*/ 2 w 3"/>
                    <a:gd name="T1" fmla="*/ 20 h 20"/>
                    <a:gd name="T2" fmla="*/ 1 w 3"/>
                    <a:gd name="T3" fmla="*/ 20 h 20"/>
                    <a:gd name="T4" fmla="*/ 0 w 3"/>
                    <a:gd name="T5" fmla="*/ 20 h 20"/>
                    <a:gd name="T6" fmla="*/ 0 w 3"/>
                    <a:gd name="T7" fmla="*/ 18 h 20"/>
                    <a:gd name="T8" fmla="*/ 0 w 3"/>
                    <a:gd name="T9" fmla="*/ 3 h 20"/>
                    <a:gd name="T10" fmla="*/ 1 w 3"/>
                    <a:gd name="T11" fmla="*/ 1 h 20"/>
                    <a:gd name="T12" fmla="*/ 3 w 3"/>
                    <a:gd name="T13" fmla="*/ 0 h 20"/>
                    <a:gd name="T14" fmla="*/ 2 w 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0">
                      <a:moveTo>
                        <a:pt x="2" y="20"/>
                      </a:moveTo>
                      <a:lnTo>
                        <a:pt x="1" y="20"/>
                      </a:lnTo>
                      <a:lnTo>
                        <a:pt x="0" y="20"/>
                      </a:lnTo>
                      <a:lnTo>
                        <a:pt x="0" y="18"/>
                      </a:lnTo>
                      <a:lnTo>
                        <a:pt x="0" y="3"/>
                      </a:lnTo>
                      <a:lnTo>
                        <a:pt x="1" y="1"/>
                      </a:lnTo>
                      <a:lnTo>
                        <a:pt x="3" y="0"/>
                      </a:lnTo>
                      <a:lnTo>
                        <a:pt x="2" y="2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7" name="Freeform 387"/>
                <p:cNvSpPr>
                  <a:spLocks/>
                </p:cNvSpPr>
                <p:nvPr/>
              </p:nvSpPr>
              <p:spPr bwMode="auto">
                <a:xfrm>
                  <a:off x="1313" y="310"/>
                  <a:ext cx="6" cy="3"/>
                </a:xfrm>
                <a:custGeom>
                  <a:avLst/>
                  <a:gdLst>
                    <a:gd name="T0" fmla="*/ 0 w 6"/>
                    <a:gd name="T1" fmla="*/ 3 h 3"/>
                    <a:gd name="T2" fmla="*/ 0 w 6"/>
                    <a:gd name="T3" fmla="*/ 2 h 3"/>
                    <a:gd name="T4" fmla="*/ 6 w 6"/>
                    <a:gd name="T5" fmla="*/ 0 h 3"/>
                    <a:gd name="T6" fmla="*/ 6 w 6"/>
                    <a:gd name="T7" fmla="*/ 2 h 3"/>
                    <a:gd name="T8" fmla="*/ 0 w 6"/>
                    <a:gd name="T9" fmla="*/ 3 h 3"/>
                  </a:gdLst>
                  <a:ahLst/>
                  <a:cxnLst>
                    <a:cxn ang="0">
                      <a:pos x="T0" y="T1"/>
                    </a:cxn>
                    <a:cxn ang="0">
                      <a:pos x="T2" y="T3"/>
                    </a:cxn>
                    <a:cxn ang="0">
                      <a:pos x="T4" y="T5"/>
                    </a:cxn>
                    <a:cxn ang="0">
                      <a:pos x="T6" y="T7"/>
                    </a:cxn>
                    <a:cxn ang="0">
                      <a:pos x="T8" y="T9"/>
                    </a:cxn>
                  </a:cxnLst>
                  <a:rect l="0" t="0" r="r" b="b"/>
                  <a:pathLst>
                    <a:path w="6" h="3">
                      <a:moveTo>
                        <a:pt x="0" y="3"/>
                      </a:moveTo>
                      <a:lnTo>
                        <a:pt x="0" y="2"/>
                      </a:lnTo>
                      <a:lnTo>
                        <a:pt x="6" y="0"/>
                      </a:lnTo>
                      <a:lnTo>
                        <a:pt x="6" y="2"/>
                      </a:lnTo>
                      <a:lnTo>
                        <a:pt x="0" y="3"/>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8" name="Freeform 388"/>
                <p:cNvSpPr>
                  <a:spLocks/>
                </p:cNvSpPr>
                <p:nvPr/>
              </p:nvSpPr>
              <p:spPr bwMode="auto">
                <a:xfrm>
                  <a:off x="1327" y="311"/>
                  <a:ext cx="1" cy="44"/>
                </a:xfrm>
                <a:custGeom>
                  <a:avLst/>
                  <a:gdLst>
                    <a:gd name="T0" fmla="*/ 0 w 1"/>
                    <a:gd name="T1" fmla="*/ 44 h 44"/>
                    <a:gd name="T2" fmla="*/ 1 w 1"/>
                    <a:gd name="T3" fmla="*/ 0 h 44"/>
                    <a:gd name="T4" fmla="*/ 1 w 1"/>
                    <a:gd name="T5" fmla="*/ 0 h 44"/>
                    <a:gd name="T6" fmla="*/ 1 w 1"/>
                    <a:gd name="T7" fmla="*/ 44 h 44"/>
                    <a:gd name="T8" fmla="*/ 0 w 1"/>
                    <a:gd name="T9" fmla="*/ 44 h 44"/>
                  </a:gdLst>
                  <a:ahLst/>
                  <a:cxnLst>
                    <a:cxn ang="0">
                      <a:pos x="T0" y="T1"/>
                    </a:cxn>
                    <a:cxn ang="0">
                      <a:pos x="T2" y="T3"/>
                    </a:cxn>
                    <a:cxn ang="0">
                      <a:pos x="T4" y="T5"/>
                    </a:cxn>
                    <a:cxn ang="0">
                      <a:pos x="T6" y="T7"/>
                    </a:cxn>
                    <a:cxn ang="0">
                      <a:pos x="T8" y="T9"/>
                    </a:cxn>
                  </a:cxnLst>
                  <a:rect l="0" t="0" r="r" b="b"/>
                  <a:pathLst>
                    <a:path w="1" h="44">
                      <a:moveTo>
                        <a:pt x="0" y="44"/>
                      </a:moveTo>
                      <a:lnTo>
                        <a:pt x="1" y="0"/>
                      </a:lnTo>
                      <a:lnTo>
                        <a:pt x="1" y="0"/>
                      </a:lnTo>
                      <a:lnTo>
                        <a:pt x="1" y="44"/>
                      </a:lnTo>
                      <a:lnTo>
                        <a:pt x="0" y="44"/>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39" name="Freeform 389"/>
                <p:cNvSpPr>
                  <a:spLocks/>
                </p:cNvSpPr>
                <p:nvPr/>
              </p:nvSpPr>
              <p:spPr bwMode="auto">
                <a:xfrm>
                  <a:off x="1321" y="303"/>
                  <a:ext cx="20" cy="8"/>
                </a:xfrm>
                <a:custGeom>
                  <a:avLst/>
                  <a:gdLst>
                    <a:gd name="T0" fmla="*/ 0 w 20"/>
                    <a:gd name="T1" fmla="*/ 8 h 8"/>
                    <a:gd name="T2" fmla="*/ 0 w 20"/>
                    <a:gd name="T3" fmla="*/ 7 h 8"/>
                    <a:gd name="T4" fmla="*/ 0 w 20"/>
                    <a:gd name="T5" fmla="*/ 7 h 8"/>
                    <a:gd name="T6" fmla="*/ 3 w 20"/>
                    <a:gd name="T7" fmla="*/ 4 h 8"/>
                    <a:gd name="T8" fmla="*/ 7 w 20"/>
                    <a:gd name="T9" fmla="*/ 3 h 8"/>
                    <a:gd name="T10" fmla="*/ 11 w 20"/>
                    <a:gd name="T11" fmla="*/ 0 h 8"/>
                    <a:gd name="T12" fmla="*/ 11 w 20"/>
                    <a:gd name="T13" fmla="*/ 0 h 8"/>
                    <a:gd name="T14" fmla="*/ 12 w 20"/>
                    <a:gd name="T15" fmla="*/ 0 h 8"/>
                    <a:gd name="T16" fmla="*/ 13 w 20"/>
                    <a:gd name="T17" fmla="*/ 0 h 8"/>
                    <a:gd name="T18" fmla="*/ 16 w 20"/>
                    <a:gd name="T19" fmla="*/ 0 h 8"/>
                    <a:gd name="T20" fmla="*/ 17 w 20"/>
                    <a:gd name="T21" fmla="*/ 0 h 8"/>
                    <a:gd name="T22" fmla="*/ 20 w 20"/>
                    <a:gd name="T23" fmla="*/ 0 h 8"/>
                    <a:gd name="T24" fmla="*/ 16 w 20"/>
                    <a:gd name="T25" fmla="*/ 3 h 8"/>
                    <a:gd name="T26" fmla="*/ 11 w 20"/>
                    <a:gd name="T27" fmla="*/ 7 h 8"/>
                    <a:gd name="T28" fmla="*/ 7 w 20"/>
                    <a:gd name="T29" fmla="*/ 8 h 8"/>
                    <a:gd name="T30" fmla="*/ 4 w 20"/>
                    <a:gd name="T31" fmla="*/ 8 h 8"/>
                    <a:gd name="T32" fmla="*/ 0 w 20"/>
                    <a:gd name="T3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8">
                      <a:moveTo>
                        <a:pt x="0" y="8"/>
                      </a:moveTo>
                      <a:lnTo>
                        <a:pt x="0" y="7"/>
                      </a:lnTo>
                      <a:lnTo>
                        <a:pt x="0" y="7"/>
                      </a:lnTo>
                      <a:lnTo>
                        <a:pt x="3" y="4"/>
                      </a:lnTo>
                      <a:lnTo>
                        <a:pt x="7" y="3"/>
                      </a:lnTo>
                      <a:lnTo>
                        <a:pt x="11" y="0"/>
                      </a:lnTo>
                      <a:lnTo>
                        <a:pt x="11" y="0"/>
                      </a:lnTo>
                      <a:lnTo>
                        <a:pt x="12" y="0"/>
                      </a:lnTo>
                      <a:lnTo>
                        <a:pt x="13" y="0"/>
                      </a:lnTo>
                      <a:lnTo>
                        <a:pt x="16" y="0"/>
                      </a:lnTo>
                      <a:lnTo>
                        <a:pt x="17" y="0"/>
                      </a:lnTo>
                      <a:lnTo>
                        <a:pt x="20" y="0"/>
                      </a:lnTo>
                      <a:lnTo>
                        <a:pt x="16" y="3"/>
                      </a:lnTo>
                      <a:lnTo>
                        <a:pt x="11" y="7"/>
                      </a:lnTo>
                      <a:lnTo>
                        <a:pt x="7" y="8"/>
                      </a:lnTo>
                      <a:lnTo>
                        <a:pt x="4" y="8"/>
                      </a:lnTo>
                      <a:lnTo>
                        <a:pt x="0"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0" name="Line 390"/>
                <p:cNvSpPr>
                  <a:spLocks noChangeShapeType="1"/>
                </p:cNvSpPr>
                <p:nvPr/>
              </p:nvSpPr>
              <p:spPr bwMode="auto">
                <a:xfrm>
                  <a:off x="1298" y="403"/>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1" name="Line 391"/>
                <p:cNvSpPr>
                  <a:spLocks noChangeShapeType="1"/>
                </p:cNvSpPr>
                <p:nvPr/>
              </p:nvSpPr>
              <p:spPr bwMode="auto">
                <a:xfrm>
                  <a:off x="1298" y="409"/>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2" name="Freeform 392"/>
                <p:cNvSpPr>
                  <a:spLocks/>
                </p:cNvSpPr>
                <p:nvPr/>
              </p:nvSpPr>
              <p:spPr bwMode="auto">
                <a:xfrm>
                  <a:off x="1291" y="427"/>
                  <a:ext cx="4" cy="48"/>
                </a:xfrm>
                <a:custGeom>
                  <a:avLst/>
                  <a:gdLst>
                    <a:gd name="T0" fmla="*/ 0 w 4"/>
                    <a:gd name="T1" fmla="*/ 48 h 48"/>
                    <a:gd name="T2" fmla="*/ 3 w 4"/>
                    <a:gd name="T3" fmla="*/ 48 h 48"/>
                    <a:gd name="T4" fmla="*/ 4 w 4"/>
                    <a:gd name="T5" fmla="*/ 48 h 48"/>
                    <a:gd name="T6" fmla="*/ 3 w 4"/>
                    <a:gd name="T7" fmla="*/ 0 h 48"/>
                    <a:gd name="T8" fmla="*/ 0 w 4"/>
                    <a:gd name="T9" fmla="*/ 0 h 48"/>
                    <a:gd name="T10" fmla="*/ 0 w 4"/>
                    <a:gd name="T11" fmla="*/ 48 h 48"/>
                  </a:gdLst>
                  <a:ahLst/>
                  <a:cxnLst>
                    <a:cxn ang="0">
                      <a:pos x="T0" y="T1"/>
                    </a:cxn>
                    <a:cxn ang="0">
                      <a:pos x="T2" y="T3"/>
                    </a:cxn>
                    <a:cxn ang="0">
                      <a:pos x="T4" y="T5"/>
                    </a:cxn>
                    <a:cxn ang="0">
                      <a:pos x="T6" y="T7"/>
                    </a:cxn>
                    <a:cxn ang="0">
                      <a:pos x="T8" y="T9"/>
                    </a:cxn>
                    <a:cxn ang="0">
                      <a:pos x="T10" y="T11"/>
                    </a:cxn>
                  </a:cxnLst>
                  <a:rect l="0" t="0" r="r" b="b"/>
                  <a:pathLst>
                    <a:path w="4" h="48">
                      <a:moveTo>
                        <a:pt x="0" y="48"/>
                      </a:moveTo>
                      <a:lnTo>
                        <a:pt x="3" y="48"/>
                      </a:lnTo>
                      <a:lnTo>
                        <a:pt x="4" y="48"/>
                      </a:lnTo>
                      <a:lnTo>
                        <a:pt x="3" y="0"/>
                      </a:lnTo>
                      <a:lnTo>
                        <a:pt x="0" y="0"/>
                      </a:lnTo>
                      <a:lnTo>
                        <a:pt x="0" y="4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3" name="Freeform 393"/>
                <p:cNvSpPr>
                  <a:spLocks/>
                </p:cNvSpPr>
                <p:nvPr/>
              </p:nvSpPr>
              <p:spPr bwMode="auto">
                <a:xfrm>
                  <a:off x="1273" y="422"/>
                  <a:ext cx="19" cy="53"/>
                </a:xfrm>
                <a:custGeom>
                  <a:avLst/>
                  <a:gdLst>
                    <a:gd name="T0" fmla="*/ 0 w 19"/>
                    <a:gd name="T1" fmla="*/ 0 h 53"/>
                    <a:gd name="T2" fmla="*/ 2 w 19"/>
                    <a:gd name="T3" fmla="*/ 0 h 53"/>
                    <a:gd name="T4" fmla="*/ 6 w 19"/>
                    <a:gd name="T5" fmla="*/ 3 h 53"/>
                    <a:gd name="T6" fmla="*/ 12 w 19"/>
                    <a:gd name="T7" fmla="*/ 7 h 53"/>
                    <a:gd name="T8" fmla="*/ 14 w 19"/>
                    <a:gd name="T9" fmla="*/ 7 h 53"/>
                    <a:gd name="T10" fmla="*/ 19 w 19"/>
                    <a:gd name="T11" fmla="*/ 7 h 53"/>
                    <a:gd name="T12" fmla="*/ 19 w 19"/>
                    <a:gd name="T13" fmla="*/ 53 h 53"/>
                    <a:gd name="T14" fmla="*/ 15 w 19"/>
                    <a:gd name="T15" fmla="*/ 53 h 53"/>
                    <a:gd name="T16" fmla="*/ 13 w 19"/>
                    <a:gd name="T17" fmla="*/ 53 h 53"/>
                    <a:gd name="T18" fmla="*/ 12 w 19"/>
                    <a:gd name="T19" fmla="*/ 53 h 53"/>
                    <a:gd name="T20" fmla="*/ 9 w 19"/>
                    <a:gd name="T21" fmla="*/ 51 h 53"/>
                    <a:gd name="T22" fmla="*/ 5 w 19"/>
                    <a:gd name="T23" fmla="*/ 49 h 53"/>
                    <a:gd name="T24" fmla="*/ 2 w 19"/>
                    <a:gd name="T25" fmla="*/ 46 h 53"/>
                    <a:gd name="T26" fmla="*/ 0 w 19"/>
                    <a:gd name="T27" fmla="*/ 43 h 53"/>
                    <a:gd name="T28" fmla="*/ 0 w 19"/>
                    <a:gd name="T29" fmla="*/ 41 h 53"/>
                    <a:gd name="T30" fmla="*/ 0 w 19"/>
                    <a:gd name="T31" fmla="*/ 40 h 53"/>
                    <a:gd name="T32" fmla="*/ 0 w 19"/>
                    <a:gd name="T33" fmla="*/ 0 h 53"/>
                    <a:gd name="T34" fmla="*/ 0 w 19"/>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53">
                      <a:moveTo>
                        <a:pt x="0" y="0"/>
                      </a:moveTo>
                      <a:lnTo>
                        <a:pt x="2" y="0"/>
                      </a:lnTo>
                      <a:lnTo>
                        <a:pt x="6" y="3"/>
                      </a:lnTo>
                      <a:lnTo>
                        <a:pt x="12" y="7"/>
                      </a:lnTo>
                      <a:lnTo>
                        <a:pt x="14" y="7"/>
                      </a:lnTo>
                      <a:lnTo>
                        <a:pt x="19" y="7"/>
                      </a:lnTo>
                      <a:lnTo>
                        <a:pt x="19" y="53"/>
                      </a:lnTo>
                      <a:lnTo>
                        <a:pt x="15" y="53"/>
                      </a:lnTo>
                      <a:lnTo>
                        <a:pt x="13" y="53"/>
                      </a:lnTo>
                      <a:lnTo>
                        <a:pt x="12" y="53"/>
                      </a:lnTo>
                      <a:lnTo>
                        <a:pt x="9" y="51"/>
                      </a:lnTo>
                      <a:lnTo>
                        <a:pt x="5" y="49"/>
                      </a:lnTo>
                      <a:lnTo>
                        <a:pt x="2" y="46"/>
                      </a:lnTo>
                      <a:lnTo>
                        <a:pt x="0" y="43"/>
                      </a:lnTo>
                      <a:lnTo>
                        <a:pt x="0" y="41"/>
                      </a:lnTo>
                      <a:lnTo>
                        <a:pt x="0" y="40"/>
                      </a:lnTo>
                      <a:lnTo>
                        <a:pt x="0" y="0"/>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4" name="Freeform 394"/>
                <p:cNvSpPr>
                  <a:spLocks/>
                </p:cNvSpPr>
                <p:nvPr/>
              </p:nvSpPr>
              <p:spPr bwMode="auto">
                <a:xfrm>
                  <a:off x="1281" y="420"/>
                  <a:ext cx="14" cy="9"/>
                </a:xfrm>
                <a:custGeom>
                  <a:avLst/>
                  <a:gdLst>
                    <a:gd name="T0" fmla="*/ 0 w 14"/>
                    <a:gd name="T1" fmla="*/ 0 h 9"/>
                    <a:gd name="T2" fmla="*/ 1 w 14"/>
                    <a:gd name="T3" fmla="*/ 0 h 9"/>
                    <a:gd name="T4" fmla="*/ 4 w 14"/>
                    <a:gd name="T5" fmla="*/ 1 h 9"/>
                    <a:gd name="T6" fmla="*/ 7 w 14"/>
                    <a:gd name="T7" fmla="*/ 2 h 9"/>
                    <a:gd name="T8" fmla="*/ 10 w 14"/>
                    <a:gd name="T9" fmla="*/ 4 h 9"/>
                    <a:gd name="T10" fmla="*/ 13 w 14"/>
                    <a:gd name="T11" fmla="*/ 5 h 9"/>
                    <a:gd name="T12" fmla="*/ 14 w 14"/>
                    <a:gd name="T13" fmla="*/ 7 h 9"/>
                    <a:gd name="T14" fmla="*/ 14 w 14"/>
                    <a:gd name="T15" fmla="*/ 7 h 9"/>
                    <a:gd name="T16" fmla="*/ 14 w 14"/>
                    <a:gd name="T17" fmla="*/ 9 h 9"/>
                    <a:gd name="T18" fmla="*/ 13 w 14"/>
                    <a:gd name="T19" fmla="*/ 9 h 9"/>
                    <a:gd name="T20" fmla="*/ 11 w 14"/>
                    <a:gd name="T21" fmla="*/ 7 h 9"/>
                    <a:gd name="T22" fmla="*/ 0 w 14"/>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0" y="0"/>
                      </a:moveTo>
                      <a:lnTo>
                        <a:pt x="1" y="0"/>
                      </a:lnTo>
                      <a:lnTo>
                        <a:pt x="4" y="1"/>
                      </a:lnTo>
                      <a:lnTo>
                        <a:pt x="7" y="2"/>
                      </a:lnTo>
                      <a:lnTo>
                        <a:pt x="10" y="4"/>
                      </a:lnTo>
                      <a:lnTo>
                        <a:pt x="13" y="5"/>
                      </a:lnTo>
                      <a:lnTo>
                        <a:pt x="14" y="7"/>
                      </a:lnTo>
                      <a:lnTo>
                        <a:pt x="14" y="7"/>
                      </a:lnTo>
                      <a:lnTo>
                        <a:pt x="14" y="9"/>
                      </a:lnTo>
                      <a:lnTo>
                        <a:pt x="13" y="9"/>
                      </a:lnTo>
                      <a:lnTo>
                        <a:pt x="11" y="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5" name="Freeform 395"/>
                <p:cNvSpPr>
                  <a:spLocks/>
                </p:cNvSpPr>
                <p:nvPr/>
              </p:nvSpPr>
              <p:spPr bwMode="auto">
                <a:xfrm>
                  <a:off x="1292" y="429"/>
                  <a:ext cx="4" cy="46"/>
                </a:xfrm>
                <a:custGeom>
                  <a:avLst/>
                  <a:gdLst>
                    <a:gd name="T0" fmla="*/ 2 w 4"/>
                    <a:gd name="T1" fmla="*/ 46 h 46"/>
                    <a:gd name="T2" fmla="*/ 3 w 4"/>
                    <a:gd name="T3" fmla="*/ 46 h 46"/>
                    <a:gd name="T4" fmla="*/ 4 w 4"/>
                    <a:gd name="T5" fmla="*/ 46 h 46"/>
                    <a:gd name="T6" fmla="*/ 4 w 4"/>
                    <a:gd name="T7" fmla="*/ 0 h 46"/>
                    <a:gd name="T8" fmla="*/ 0 w 4"/>
                    <a:gd name="T9" fmla="*/ 0 h 46"/>
                    <a:gd name="T10" fmla="*/ 2 w 4"/>
                    <a:gd name="T11" fmla="*/ 46 h 46"/>
                  </a:gdLst>
                  <a:ahLst/>
                  <a:cxnLst>
                    <a:cxn ang="0">
                      <a:pos x="T0" y="T1"/>
                    </a:cxn>
                    <a:cxn ang="0">
                      <a:pos x="T2" y="T3"/>
                    </a:cxn>
                    <a:cxn ang="0">
                      <a:pos x="T4" y="T5"/>
                    </a:cxn>
                    <a:cxn ang="0">
                      <a:pos x="T6" y="T7"/>
                    </a:cxn>
                    <a:cxn ang="0">
                      <a:pos x="T8" y="T9"/>
                    </a:cxn>
                    <a:cxn ang="0">
                      <a:pos x="T10" y="T11"/>
                    </a:cxn>
                  </a:cxnLst>
                  <a:rect l="0" t="0" r="r" b="b"/>
                  <a:pathLst>
                    <a:path w="4" h="46">
                      <a:moveTo>
                        <a:pt x="2" y="46"/>
                      </a:moveTo>
                      <a:lnTo>
                        <a:pt x="3" y="46"/>
                      </a:lnTo>
                      <a:lnTo>
                        <a:pt x="4" y="46"/>
                      </a:lnTo>
                      <a:lnTo>
                        <a:pt x="4" y="0"/>
                      </a:lnTo>
                      <a:lnTo>
                        <a:pt x="0" y="0"/>
                      </a:lnTo>
                      <a:lnTo>
                        <a:pt x="2" y="4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6" name="Freeform 396"/>
                <p:cNvSpPr>
                  <a:spLocks/>
                </p:cNvSpPr>
                <p:nvPr/>
              </p:nvSpPr>
              <p:spPr bwMode="auto">
                <a:xfrm>
                  <a:off x="1295" y="430"/>
                  <a:ext cx="7" cy="42"/>
                </a:xfrm>
                <a:custGeom>
                  <a:avLst/>
                  <a:gdLst>
                    <a:gd name="T0" fmla="*/ 1 w 7"/>
                    <a:gd name="T1" fmla="*/ 42 h 42"/>
                    <a:gd name="T2" fmla="*/ 7 w 7"/>
                    <a:gd name="T3" fmla="*/ 33 h 42"/>
                    <a:gd name="T4" fmla="*/ 7 w 7"/>
                    <a:gd name="T5" fmla="*/ 32 h 42"/>
                    <a:gd name="T6" fmla="*/ 7 w 7"/>
                    <a:gd name="T7" fmla="*/ 29 h 42"/>
                    <a:gd name="T8" fmla="*/ 5 w 7"/>
                    <a:gd name="T9" fmla="*/ 1 h 42"/>
                    <a:gd name="T10" fmla="*/ 5 w 7"/>
                    <a:gd name="T11" fmla="*/ 1 h 42"/>
                    <a:gd name="T12" fmla="*/ 0 w 7"/>
                    <a:gd name="T13" fmla="*/ 0 h 42"/>
                    <a:gd name="T14" fmla="*/ 1 w 7"/>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2">
                      <a:moveTo>
                        <a:pt x="1" y="42"/>
                      </a:moveTo>
                      <a:lnTo>
                        <a:pt x="7" y="33"/>
                      </a:lnTo>
                      <a:lnTo>
                        <a:pt x="7" y="32"/>
                      </a:lnTo>
                      <a:lnTo>
                        <a:pt x="7" y="29"/>
                      </a:lnTo>
                      <a:lnTo>
                        <a:pt x="5" y="1"/>
                      </a:lnTo>
                      <a:lnTo>
                        <a:pt x="5" y="1"/>
                      </a:lnTo>
                      <a:lnTo>
                        <a:pt x="0" y="0"/>
                      </a:lnTo>
                      <a:lnTo>
                        <a:pt x="1" y="42"/>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7" name="Freeform 397"/>
                <p:cNvSpPr>
                  <a:spLocks/>
                </p:cNvSpPr>
                <p:nvPr/>
              </p:nvSpPr>
              <p:spPr bwMode="auto">
                <a:xfrm>
                  <a:off x="1298" y="463"/>
                  <a:ext cx="2" cy="6"/>
                </a:xfrm>
                <a:custGeom>
                  <a:avLst/>
                  <a:gdLst>
                    <a:gd name="T0" fmla="*/ 2 w 2"/>
                    <a:gd name="T1" fmla="*/ 0 h 6"/>
                    <a:gd name="T2" fmla="*/ 2 w 2"/>
                    <a:gd name="T3" fmla="*/ 4 h 6"/>
                    <a:gd name="T4" fmla="*/ 2 w 2"/>
                    <a:gd name="T5" fmla="*/ 5 h 6"/>
                    <a:gd name="T6" fmla="*/ 2 w 2"/>
                    <a:gd name="T7" fmla="*/ 6 h 6"/>
                    <a:gd name="T8" fmla="*/ 1 w 2"/>
                    <a:gd name="T9" fmla="*/ 6 h 6"/>
                    <a:gd name="T10" fmla="*/ 0 w 2"/>
                    <a:gd name="T11" fmla="*/ 6 h 6"/>
                    <a:gd name="T12" fmla="*/ 2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0"/>
                      </a:moveTo>
                      <a:lnTo>
                        <a:pt x="2" y="4"/>
                      </a:lnTo>
                      <a:lnTo>
                        <a:pt x="2" y="5"/>
                      </a:lnTo>
                      <a:lnTo>
                        <a:pt x="2" y="6"/>
                      </a:lnTo>
                      <a:lnTo>
                        <a:pt x="1" y="6"/>
                      </a:lnTo>
                      <a:lnTo>
                        <a:pt x="0" y="6"/>
                      </a:lnTo>
                      <a:lnTo>
                        <a:pt x="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8" name="Freeform 398"/>
                <p:cNvSpPr>
                  <a:spLocks/>
                </p:cNvSpPr>
                <p:nvPr/>
              </p:nvSpPr>
              <p:spPr bwMode="auto">
                <a:xfrm>
                  <a:off x="1300" y="434"/>
                  <a:ext cx="4" cy="20"/>
                </a:xfrm>
                <a:custGeom>
                  <a:avLst/>
                  <a:gdLst>
                    <a:gd name="T0" fmla="*/ 2 w 4"/>
                    <a:gd name="T1" fmla="*/ 20 h 20"/>
                    <a:gd name="T2" fmla="*/ 3 w 4"/>
                    <a:gd name="T3" fmla="*/ 20 h 20"/>
                    <a:gd name="T4" fmla="*/ 4 w 4"/>
                    <a:gd name="T5" fmla="*/ 20 h 20"/>
                    <a:gd name="T6" fmla="*/ 4 w 4"/>
                    <a:gd name="T7" fmla="*/ 20 h 20"/>
                    <a:gd name="T8" fmla="*/ 4 w 4"/>
                    <a:gd name="T9" fmla="*/ 1 h 20"/>
                    <a:gd name="T10" fmla="*/ 3 w 4"/>
                    <a:gd name="T11" fmla="*/ 1 h 20"/>
                    <a:gd name="T12" fmla="*/ 0 w 4"/>
                    <a:gd name="T13" fmla="*/ 0 h 20"/>
                    <a:gd name="T14" fmla="*/ 2 w 4"/>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0">
                      <a:moveTo>
                        <a:pt x="2" y="20"/>
                      </a:moveTo>
                      <a:lnTo>
                        <a:pt x="3" y="20"/>
                      </a:lnTo>
                      <a:lnTo>
                        <a:pt x="4" y="20"/>
                      </a:lnTo>
                      <a:lnTo>
                        <a:pt x="4" y="20"/>
                      </a:lnTo>
                      <a:lnTo>
                        <a:pt x="4" y="1"/>
                      </a:lnTo>
                      <a:lnTo>
                        <a:pt x="3" y="1"/>
                      </a:lnTo>
                      <a:lnTo>
                        <a:pt x="0" y="0"/>
                      </a:lnTo>
                      <a:lnTo>
                        <a:pt x="2" y="2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49" name="Freeform 399"/>
                <p:cNvSpPr>
                  <a:spLocks/>
                </p:cNvSpPr>
                <p:nvPr/>
              </p:nvSpPr>
              <p:spPr bwMode="auto">
                <a:xfrm>
                  <a:off x="1295" y="427"/>
                  <a:ext cx="5" cy="4"/>
                </a:xfrm>
                <a:custGeom>
                  <a:avLst/>
                  <a:gdLst>
                    <a:gd name="T0" fmla="*/ 5 w 5"/>
                    <a:gd name="T1" fmla="*/ 4 h 4"/>
                    <a:gd name="T2" fmla="*/ 5 w 5"/>
                    <a:gd name="T3" fmla="*/ 4 h 4"/>
                    <a:gd name="T4" fmla="*/ 0 w 5"/>
                    <a:gd name="T5" fmla="*/ 0 h 4"/>
                    <a:gd name="T6" fmla="*/ 0 w 5"/>
                    <a:gd name="T7" fmla="*/ 4 h 4"/>
                    <a:gd name="T8" fmla="*/ 5 w 5"/>
                    <a:gd name="T9" fmla="*/ 4 h 4"/>
                  </a:gdLst>
                  <a:ahLst/>
                  <a:cxnLst>
                    <a:cxn ang="0">
                      <a:pos x="T0" y="T1"/>
                    </a:cxn>
                    <a:cxn ang="0">
                      <a:pos x="T2" y="T3"/>
                    </a:cxn>
                    <a:cxn ang="0">
                      <a:pos x="T4" y="T5"/>
                    </a:cxn>
                    <a:cxn ang="0">
                      <a:pos x="T6" y="T7"/>
                    </a:cxn>
                    <a:cxn ang="0">
                      <a:pos x="T8" y="T9"/>
                    </a:cxn>
                  </a:cxnLst>
                  <a:rect l="0" t="0" r="r" b="b"/>
                  <a:pathLst>
                    <a:path w="5" h="4">
                      <a:moveTo>
                        <a:pt x="5" y="4"/>
                      </a:moveTo>
                      <a:lnTo>
                        <a:pt x="5" y="4"/>
                      </a:lnTo>
                      <a:lnTo>
                        <a:pt x="0" y="0"/>
                      </a:lnTo>
                      <a:lnTo>
                        <a:pt x="0" y="4"/>
                      </a:lnTo>
                      <a:lnTo>
                        <a:pt x="5" y="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0" name="Freeform 400"/>
                <p:cNvSpPr>
                  <a:spLocks/>
                </p:cNvSpPr>
                <p:nvPr/>
              </p:nvSpPr>
              <p:spPr bwMode="auto">
                <a:xfrm>
                  <a:off x="1285" y="427"/>
                  <a:ext cx="1" cy="48"/>
                </a:xfrm>
                <a:custGeom>
                  <a:avLst/>
                  <a:gdLst>
                    <a:gd name="T0" fmla="*/ 1 w 1"/>
                    <a:gd name="T1" fmla="*/ 48 h 48"/>
                    <a:gd name="T2" fmla="*/ 1 w 1"/>
                    <a:gd name="T3" fmla="*/ 2 h 48"/>
                    <a:gd name="T4" fmla="*/ 0 w 1"/>
                    <a:gd name="T5" fmla="*/ 0 h 48"/>
                    <a:gd name="T6" fmla="*/ 0 w 1"/>
                    <a:gd name="T7" fmla="*/ 48 h 48"/>
                    <a:gd name="T8" fmla="*/ 1 w 1"/>
                    <a:gd name="T9" fmla="*/ 48 h 48"/>
                  </a:gdLst>
                  <a:ahLst/>
                  <a:cxnLst>
                    <a:cxn ang="0">
                      <a:pos x="T0" y="T1"/>
                    </a:cxn>
                    <a:cxn ang="0">
                      <a:pos x="T2" y="T3"/>
                    </a:cxn>
                    <a:cxn ang="0">
                      <a:pos x="T4" y="T5"/>
                    </a:cxn>
                    <a:cxn ang="0">
                      <a:pos x="T6" y="T7"/>
                    </a:cxn>
                    <a:cxn ang="0">
                      <a:pos x="T8" y="T9"/>
                    </a:cxn>
                  </a:cxnLst>
                  <a:rect l="0" t="0" r="r" b="b"/>
                  <a:pathLst>
                    <a:path w="1" h="48">
                      <a:moveTo>
                        <a:pt x="1" y="48"/>
                      </a:moveTo>
                      <a:lnTo>
                        <a:pt x="1" y="2"/>
                      </a:lnTo>
                      <a:lnTo>
                        <a:pt x="0" y="0"/>
                      </a:lnTo>
                      <a:lnTo>
                        <a:pt x="0" y="48"/>
                      </a:lnTo>
                      <a:lnTo>
                        <a:pt x="1" y="4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1" name="Freeform 401"/>
                <p:cNvSpPr>
                  <a:spLocks/>
                </p:cNvSpPr>
                <p:nvPr/>
              </p:nvSpPr>
              <p:spPr bwMode="auto">
                <a:xfrm>
                  <a:off x="1273" y="420"/>
                  <a:ext cx="19" cy="9"/>
                </a:xfrm>
                <a:custGeom>
                  <a:avLst/>
                  <a:gdLst>
                    <a:gd name="T0" fmla="*/ 19 w 19"/>
                    <a:gd name="T1" fmla="*/ 7 h 9"/>
                    <a:gd name="T2" fmla="*/ 19 w 19"/>
                    <a:gd name="T3" fmla="*/ 7 h 9"/>
                    <a:gd name="T4" fmla="*/ 18 w 19"/>
                    <a:gd name="T5" fmla="*/ 6 h 9"/>
                    <a:gd name="T6" fmla="*/ 17 w 19"/>
                    <a:gd name="T7" fmla="*/ 5 h 9"/>
                    <a:gd name="T8" fmla="*/ 13 w 19"/>
                    <a:gd name="T9" fmla="*/ 2 h 9"/>
                    <a:gd name="T10" fmla="*/ 9 w 19"/>
                    <a:gd name="T11" fmla="*/ 1 h 9"/>
                    <a:gd name="T12" fmla="*/ 8 w 19"/>
                    <a:gd name="T13" fmla="*/ 0 h 9"/>
                    <a:gd name="T14" fmla="*/ 6 w 19"/>
                    <a:gd name="T15" fmla="*/ 0 h 9"/>
                    <a:gd name="T16" fmla="*/ 6 w 19"/>
                    <a:gd name="T17" fmla="*/ 0 h 9"/>
                    <a:gd name="T18" fmla="*/ 4 w 19"/>
                    <a:gd name="T19" fmla="*/ 0 h 9"/>
                    <a:gd name="T20" fmla="*/ 1 w 19"/>
                    <a:gd name="T21" fmla="*/ 1 h 9"/>
                    <a:gd name="T22" fmla="*/ 0 w 19"/>
                    <a:gd name="T23" fmla="*/ 1 h 9"/>
                    <a:gd name="T24" fmla="*/ 2 w 19"/>
                    <a:gd name="T25" fmla="*/ 2 h 9"/>
                    <a:gd name="T26" fmla="*/ 8 w 19"/>
                    <a:gd name="T27" fmla="*/ 6 h 9"/>
                    <a:gd name="T28" fmla="*/ 12 w 19"/>
                    <a:gd name="T29" fmla="*/ 9 h 9"/>
                    <a:gd name="T30" fmla="*/ 15 w 19"/>
                    <a:gd name="T31" fmla="*/ 9 h 9"/>
                    <a:gd name="T32" fmla="*/ 19 w 19"/>
                    <a:gd name="T33"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
                      <a:moveTo>
                        <a:pt x="19" y="7"/>
                      </a:moveTo>
                      <a:lnTo>
                        <a:pt x="19" y="7"/>
                      </a:lnTo>
                      <a:lnTo>
                        <a:pt x="18" y="6"/>
                      </a:lnTo>
                      <a:lnTo>
                        <a:pt x="17" y="5"/>
                      </a:lnTo>
                      <a:lnTo>
                        <a:pt x="13" y="2"/>
                      </a:lnTo>
                      <a:lnTo>
                        <a:pt x="9" y="1"/>
                      </a:lnTo>
                      <a:lnTo>
                        <a:pt x="8" y="0"/>
                      </a:lnTo>
                      <a:lnTo>
                        <a:pt x="6" y="0"/>
                      </a:lnTo>
                      <a:lnTo>
                        <a:pt x="6" y="0"/>
                      </a:lnTo>
                      <a:lnTo>
                        <a:pt x="4" y="0"/>
                      </a:lnTo>
                      <a:lnTo>
                        <a:pt x="1" y="1"/>
                      </a:lnTo>
                      <a:lnTo>
                        <a:pt x="0" y="1"/>
                      </a:lnTo>
                      <a:lnTo>
                        <a:pt x="2" y="2"/>
                      </a:lnTo>
                      <a:lnTo>
                        <a:pt x="8" y="6"/>
                      </a:lnTo>
                      <a:lnTo>
                        <a:pt x="12" y="9"/>
                      </a:lnTo>
                      <a:lnTo>
                        <a:pt x="15" y="9"/>
                      </a:lnTo>
                      <a:lnTo>
                        <a:pt x="19" y="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2" name="Freeform 402"/>
                <p:cNvSpPr>
                  <a:spLocks/>
                </p:cNvSpPr>
                <p:nvPr/>
              </p:nvSpPr>
              <p:spPr bwMode="auto">
                <a:xfrm>
                  <a:off x="1291" y="429"/>
                  <a:ext cx="3" cy="46"/>
                </a:xfrm>
                <a:custGeom>
                  <a:avLst/>
                  <a:gdLst>
                    <a:gd name="T0" fmla="*/ 0 w 3"/>
                    <a:gd name="T1" fmla="*/ 46 h 46"/>
                    <a:gd name="T2" fmla="*/ 3 w 3"/>
                    <a:gd name="T3" fmla="*/ 46 h 46"/>
                    <a:gd name="T4" fmla="*/ 3 w 3"/>
                    <a:gd name="T5" fmla="*/ 44 h 46"/>
                    <a:gd name="T6" fmla="*/ 3 w 3"/>
                    <a:gd name="T7" fmla="*/ 0 h 46"/>
                    <a:gd name="T8" fmla="*/ 0 w 3"/>
                    <a:gd name="T9" fmla="*/ 0 h 46"/>
                    <a:gd name="T10" fmla="*/ 0 w 3"/>
                    <a:gd name="T11" fmla="*/ 46 h 46"/>
                  </a:gdLst>
                  <a:ahLst/>
                  <a:cxnLst>
                    <a:cxn ang="0">
                      <a:pos x="T0" y="T1"/>
                    </a:cxn>
                    <a:cxn ang="0">
                      <a:pos x="T2" y="T3"/>
                    </a:cxn>
                    <a:cxn ang="0">
                      <a:pos x="T4" y="T5"/>
                    </a:cxn>
                    <a:cxn ang="0">
                      <a:pos x="T6" y="T7"/>
                    </a:cxn>
                    <a:cxn ang="0">
                      <a:pos x="T8" y="T9"/>
                    </a:cxn>
                    <a:cxn ang="0">
                      <a:pos x="T10" y="T11"/>
                    </a:cxn>
                  </a:cxnLst>
                  <a:rect l="0" t="0" r="r" b="b"/>
                  <a:pathLst>
                    <a:path w="3" h="46">
                      <a:moveTo>
                        <a:pt x="0" y="46"/>
                      </a:moveTo>
                      <a:lnTo>
                        <a:pt x="3" y="46"/>
                      </a:lnTo>
                      <a:lnTo>
                        <a:pt x="3" y="44"/>
                      </a:lnTo>
                      <a:lnTo>
                        <a:pt x="3" y="0"/>
                      </a:lnTo>
                      <a:lnTo>
                        <a:pt x="0" y="0"/>
                      </a:lnTo>
                      <a:lnTo>
                        <a:pt x="0" y="4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3" name="Freeform 403"/>
                <p:cNvSpPr>
                  <a:spLocks/>
                </p:cNvSpPr>
                <p:nvPr/>
              </p:nvSpPr>
              <p:spPr bwMode="auto">
                <a:xfrm>
                  <a:off x="1273" y="422"/>
                  <a:ext cx="19" cy="53"/>
                </a:xfrm>
                <a:custGeom>
                  <a:avLst/>
                  <a:gdLst>
                    <a:gd name="T0" fmla="*/ 0 w 19"/>
                    <a:gd name="T1" fmla="*/ 0 h 53"/>
                    <a:gd name="T2" fmla="*/ 2 w 19"/>
                    <a:gd name="T3" fmla="*/ 2 h 53"/>
                    <a:gd name="T4" fmla="*/ 6 w 19"/>
                    <a:gd name="T5" fmla="*/ 4 h 53"/>
                    <a:gd name="T6" fmla="*/ 12 w 19"/>
                    <a:gd name="T7" fmla="*/ 7 h 53"/>
                    <a:gd name="T8" fmla="*/ 14 w 19"/>
                    <a:gd name="T9" fmla="*/ 7 h 53"/>
                    <a:gd name="T10" fmla="*/ 19 w 19"/>
                    <a:gd name="T11" fmla="*/ 7 h 53"/>
                    <a:gd name="T12" fmla="*/ 19 w 19"/>
                    <a:gd name="T13" fmla="*/ 53 h 53"/>
                    <a:gd name="T14" fmla="*/ 15 w 19"/>
                    <a:gd name="T15" fmla="*/ 53 h 53"/>
                    <a:gd name="T16" fmla="*/ 13 w 19"/>
                    <a:gd name="T17" fmla="*/ 53 h 53"/>
                    <a:gd name="T18" fmla="*/ 12 w 19"/>
                    <a:gd name="T19" fmla="*/ 53 h 53"/>
                    <a:gd name="T20" fmla="*/ 9 w 19"/>
                    <a:gd name="T21" fmla="*/ 50 h 53"/>
                    <a:gd name="T22" fmla="*/ 5 w 19"/>
                    <a:gd name="T23" fmla="*/ 49 h 53"/>
                    <a:gd name="T24" fmla="*/ 2 w 19"/>
                    <a:gd name="T25" fmla="*/ 46 h 53"/>
                    <a:gd name="T26" fmla="*/ 1 w 19"/>
                    <a:gd name="T27" fmla="*/ 43 h 53"/>
                    <a:gd name="T28" fmla="*/ 0 w 19"/>
                    <a:gd name="T29" fmla="*/ 41 h 53"/>
                    <a:gd name="T30" fmla="*/ 0 w 19"/>
                    <a:gd name="T31" fmla="*/ 40 h 53"/>
                    <a:gd name="T32" fmla="*/ 0 w 19"/>
                    <a:gd name="T33" fmla="*/ 0 h 53"/>
                    <a:gd name="T34" fmla="*/ 0 w 19"/>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 h="53">
                      <a:moveTo>
                        <a:pt x="0" y="0"/>
                      </a:moveTo>
                      <a:lnTo>
                        <a:pt x="2" y="2"/>
                      </a:lnTo>
                      <a:lnTo>
                        <a:pt x="6" y="4"/>
                      </a:lnTo>
                      <a:lnTo>
                        <a:pt x="12" y="7"/>
                      </a:lnTo>
                      <a:lnTo>
                        <a:pt x="14" y="7"/>
                      </a:lnTo>
                      <a:lnTo>
                        <a:pt x="19" y="7"/>
                      </a:lnTo>
                      <a:lnTo>
                        <a:pt x="19" y="53"/>
                      </a:lnTo>
                      <a:lnTo>
                        <a:pt x="15" y="53"/>
                      </a:lnTo>
                      <a:lnTo>
                        <a:pt x="13" y="53"/>
                      </a:lnTo>
                      <a:lnTo>
                        <a:pt x="12" y="53"/>
                      </a:lnTo>
                      <a:lnTo>
                        <a:pt x="9" y="50"/>
                      </a:lnTo>
                      <a:lnTo>
                        <a:pt x="5" y="49"/>
                      </a:lnTo>
                      <a:lnTo>
                        <a:pt x="2" y="46"/>
                      </a:lnTo>
                      <a:lnTo>
                        <a:pt x="1" y="43"/>
                      </a:lnTo>
                      <a:lnTo>
                        <a:pt x="0" y="41"/>
                      </a:lnTo>
                      <a:lnTo>
                        <a:pt x="0" y="40"/>
                      </a:lnTo>
                      <a:lnTo>
                        <a:pt x="0" y="0"/>
                      </a:lnTo>
                      <a:lnTo>
                        <a:pt x="0"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4" name="Freeform 404"/>
                <p:cNvSpPr>
                  <a:spLocks/>
                </p:cNvSpPr>
                <p:nvPr/>
              </p:nvSpPr>
              <p:spPr bwMode="auto">
                <a:xfrm>
                  <a:off x="1281" y="421"/>
                  <a:ext cx="14" cy="8"/>
                </a:xfrm>
                <a:custGeom>
                  <a:avLst/>
                  <a:gdLst>
                    <a:gd name="T0" fmla="*/ 0 w 14"/>
                    <a:gd name="T1" fmla="*/ 0 h 8"/>
                    <a:gd name="T2" fmla="*/ 1 w 14"/>
                    <a:gd name="T3" fmla="*/ 0 h 8"/>
                    <a:gd name="T4" fmla="*/ 4 w 14"/>
                    <a:gd name="T5" fmla="*/ 1 h 8"/>
                    <a:gd name="T6" fmla="*/ 7 w 14"/>
                    <a:gd name="T7" fmla="*/ 3 h 8"/>
                    <a:gd name="T8" fmla="*/ 10 w 14"/>
                    <a:gd name="T9" fmla="*/ 4 h 8"/>
                    <a:gd name="T10" fmla="*/ 11 w 14"/>
                    <a:gd name="T11" fmla="*/ 5 h 8"/>
                    <a:gd name="T12" fmla="*/ 13 w 14"/>
                    <a:gd name="T13" fmla="*/ 6 h 8"/>
                    <a:gd name="T14" fmla="*/ 14 w 14"/>
                    <a:gd name="T15" fmla="*/ 6 h 8"/>
                    <a:gd name="T16" fmla="*/ 14 w 14"/>
                    <a:gd name="T17" fmla="*/ 8 h 8"/>
                    <a:gd name="T18" fmla="*/ 13 w 14"/>
                    <a:gd name="T19" fmla="*/ 8 h 8"/>
                    <a:gd name="T20" fmla="*/ 11 w 14"/>
                    <a:gd name="T21" fmla="*/ 8 h 8"/>
                    <a:gd name="T22" fmla="*/ 0 w 14"/>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8">
                      <a:moveTo>
                        <a:pt x="0" y="0"/>
                      </a:moveTo>
                      <a:lnTo>
                        <a:pt x="1" y="0"/>
                      </a:lnTo>
                      <a:lnTo>
                        <a:pt x="4" y="1"/>
                      </a:lnTo>
                      <a:lnTo>
                        <a:pt x="7" y="3"/>
                      </a:lnTo>
                      <a:lnTo>
                        <a:pt x="10" y="4"/>
                      </a:lnTo>
                      <a:lnTo>
                        <a:pt x="11" y="5"/>
                      </a:lnTo>
                      <a:lnTo>
                        <a:pt x="13" y="6"/>
                      </a:lnTo>
                      <a:lnTo>
                        <a:pt x="14" y="6"/>
                      </a:lnTo>
                      <a:lnTo>
                        <a:pt x="14" y="8"/>
                      </a:lnTo>
                      <a:lnTo>
                        <a:pt x="13" y="8"/>
                      </a:lnTo>
                      <a:lnTo>
                        <a:pt x="11" y="8"/>
                      </a:lnTo>
                      <a:lnTo>
                        <a:pt x="0"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5" name="Freeform 405"/>
                <p:cNvSpPr>
                  <a:spLocks/>
                </p:cNvSpPr>
                <p:nvPr/>
              </p:nvSpPr>
              <p:spPr bwMode="auto">
                <a:xfrm>
                  <a:off x="1292" y="429"/>
                  <a:ext cx="4" cy="46"/>
                </a:xfrm>
                <a:custGeom>
                  <a:avLst/>
                  <a:gdLst>
                    <a:gd name="T0" fmla="*/ 2 w 4"/>
                    <a:gd name="T1" fmla="*/ 46 h 46"/>
                    <a:gd name="T2" fmla="*/ 3 w 4"/>
                    <a:gd name="T3" fmla="*/ 46 h 46"/>
                    <a:gd name="T4" fmla="*/ 4 w 4"/>
                    <a:gd name="T5" fmla="*/ 44 h 46"/>
                    <a:gd name="T6" fmla="*/ 3 w 4"/>
                    <a:gd name="T7" fmla="*/ 0 h 46"/>
                    <a:gd name="T8" fmla="*/ 0 w 4"/>
                    <a:gd name="T9" fmla="*/ 0 h 46"/>
                    <a:gd name="T10" fmla="*/ 2 w 4"/>
                    <a:gd name="T11" fmla="*/ 46 h 46"/>
                  </a:gdLst>
                  <a:ahLst/>
                  <a:cxnLst>
                    <a:cxn ang="0">
                      <a:pos x="T0" y="T1"/>
                    </a:cxn>
                    <a:cxn ang="0">
                      <a:pos x="T2" y="T3"/>
                    </a:cxn>
                    <a:cxn ang="0">
                      <a:pos x="T4" y="T5"/>
                    </a:cxn>
                    <a:cxn ang="0">
                      <a:pos x="T6" y="T7"/>
                    </a:cxn>
                    <a:cxn ang="0">
                      <a:pos x="T8" y="T9"/>
                    </a:cxn>
                    <a:cxn ang="0">
                      <a:pos x="T10" y="T11"/>
                    </a:cxn>
                  </a:cxnLst>
                  <a:rect l="0" t="0" r="r" b="b"/>
                  <a:pathLst>
                    <a:path w="4" h="46">
                      <a:moveTo>
                        <a:pt x="2" y="46"/>
                      </a:moveTo>
                      <a:lnTo>
                        <a:pt x="3" y="46"/>
                      </a:lnTo>
                      <a:lnTo>
                        <a:pt x="4" y="44"/>
                      </a:lnTo>
                      <a:lnTo>
                        <a:pt x="3" y="0"/>
                      </a:lnTo>
                      <a:lnTo>
                        <a:pt x="0" y="0"/>
                      </a:lnTo>
                      <a:lnTo>
                        <a:pt x="2" y="46"/>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6" name="Freeform 406"/>
                <p:cNvSpPr>
                  <a:spLocks/>
                </p:cNvSpPr>
                <p:nvPr/>
              </p:nvSpPr>
              <p:spPr bwMode="auto">
                <a:xfrm>
                  <a:off x="1295" y="431"/>
                  <a:ext cx="5" cy="40"/>
                </a:xfrm>
                <a:custGeom>
                  <a:avLst/>
                  <a:gdLst>
                    <a:gd name="T0" fmla="*/ 0 w 5"/>
                    <a:gd name="T1" fmla="*/ 40 h 40"/>
                    <a:gd name="T2" fmla="*/ 5 w 5"/>
                    <a:gd name="T3" fmla="*/ 32 h 40"/>
                    <a:gd name="T4" fmla="*/ 5 w 5"/>
                    <a:gd name="T5" fmla="*/ 29 h 40"/>
                    <a:gd name="T6" fmla="*/ 5 w 5"/>
                    <a:gd name="T7" fmla="*/ 28 h 40"/>
                    <a:gd name="T8" fmla="*/ 5 w 5"/>
                    <a:gd name="T9" fmla="*/ 2 h 40"/>
                    <a:gd name="T10" fmla="*/ 5 w 5"/>
                    <a:gd name="T11" fmla="*/ 2 h 40"/>
                    <a:gd name="T12" fmla="*/ 0 w 5"/>
                    <a:gd name="T13" fmla="*/ 0 h 40"/>
                    <a:gd name="T14" fmla="*/ 0 w 5"/>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0">
                      <a:moveTo>
                        <a:pt x="0" y="40"/>
                      </a:moveTo>
                      <a:lnTo>
                        <a:pt x="5" y="32"/>
                      </a:lnTo>
                      <a:lnTo>
                        <a:pt x="5" y="29"/>
                      </a:lnTo>
                      <a:lnTo>
                        <a:pt x="5" y="28"/>
                      </a:lnTo>
                      <a:lnTo>
                        <a:pt x="5" y="2"/>
                      </a:lnTo>
                      <a:lnTo>
                        <a:pt x="5" y="2"/>
                      </a:lnTo>
                      <a:lnTo>
                        <a:pt x="0" y="0"/>
                      </a:lnTo>
                      <a:lnTo>
                        <a:pt x="0" y="4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7" name="Freeform 407"/>
                <p:cNvSpPr>
                  <a:spLocks/>
                </p:cNvSpPr>
                <p:nvPr/>
              </p:nvSpPr>
              <p:spPr bwMode="auto">
                <a:xfrm>
                  <a:off x="1296" y="463"/>
                  <a:ext cx="4" cy="5"/>
                </a:xfrm>
                <a:custGeom>
                  <a:avLst/>
                  <a:gdLst>
                    <a:gd name="T0" fmla="*/ 4 w 4"/>
                    <a:gd name="T1" fmla="*/ 0 h 5"/>
                    <a:gd name="T2" fmla="*/ 4 w 4"/>
                    <a:gd name="T3" fmla="*/ 2 h 5"/>
                    <a:gd name="T4" fmla="*/ 4 w 4"/>
                    <a:gd name="T5" fmla="*/ 4 h 5"/>
                    <a:gd name="T6" fmla="*/ 4 w 4"/>
                    <a:gd name="T7" fmla="*/ 5 h 5"/>
                    <a:gd name="T8" fmla="*/ 2 w 4"/>
                    <a:gd name="T9" fmla="*/ 5 h 5"/>
                    <a:gd name="T10" fmla="*/ 0 w 4"/>
                    <a:gd name="T11" fmla="*/ 5 h 5"/>
                    <a:gd name="T12" fmla="*/ 4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lnTo>
                        <a:pt x="4" y="2"/>
                      </a:lnTo>
                      <a:lnTo>
                        <a:pt x="4" y="4"/>
                      </a:lnTo>
                      <a:lnTo>
                        <a:pt x="4" y="5"/>
                      </a:lnTo>
                      <a:lnTo>
                        <a:pt x="2" y="5"/>
                      </a:lnTo>
                      <a:lnTo>
                        <a:pt x="0" y="5"/>
                      </a:lnTo>
                      <a:lnTo>
                        <a:pt x="4" y="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8" name="Freeform 408"/>
                <p:cNvSpPr>
                  <a:spLocks/>
                </p:cNvSpPr>
                <p:nvPr/>
              </p:nvSpPr>
              <p:spPr bwMode="auto">
                <a:xfrm>
                  <a:off x="1300" y="434"/>
                  <a:ext cx="3" cy="20"/>
                </a:xfrm>
                <a:custGeom>
                  <a:avLst/>
                  <a:gdLst>
                    <a:gd name="T0" fmla="*/ 0 w 3"/>
                    <a:gd name="T1" fmla="*/ 20 h 20"/>
                    <a:gd name="T2" fmla="*/ 2 w 3"/>
                    <a:gd name="T3" fmla="*/ 20 h 20"/>
                    <a:gd name="T4" fmla="*/ 3 w 3"/>
                    <a:gd name="T5" fmla="*/ 20 h 20"/>
                    <a:gd name="T6" fmla="*/ 3 w 3"/>
                    <a:gd name="T7" fmla="*/ 20 h 20"/>
                    <a:gd name="T8" fmla="*/ 3 w 3"/>
                    <a:gd name="T9" fmla="*/ 1 h 20"/>
                    <a:gd name="T10" fmla="*/ 3 w 3"/>
                    <a:gd name="T11" fmla="*/ 1 h 20"/>
                    <a:gd name="T12" fmla="*/ 0 w 3"/>
                    <a:gd name="T13" fmla="*/ 0 h 20"/>
                    <a:gd name="T14" fmla="*/ 0 w 3"/>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0">
                      <a:moveTo>
                        <a:pt x="0" y="20"/>
                      </a:moveTo>
                      <a:lnTo>
                        <a:pt x="2" y="20"/>
                      </a:lnTo>
                      <a:lnTo>
                        <a:pt x="3" y="20"/>
                      </a:lnTo>
                      <a:lnTo>
                        <a:pt x="3" y="20"/>
                      </a:lnTo>
                      <a:lnTo>
                        <a:pt x="3" y="1"/>
                      </a:lnTo>
                      <a:lnTo>
                        <a:pt x="3" y="1"/>
                      </a:lnTo>
                      <a:lnTo>
                        <a:pt x="0" y="0"/>
                      </a:lnTo>
                      <a:lnTo>
                        <a:pt x="0" y="2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59" name="Freeform 409"/>
                <p:cNvSpPr>
                  <a:spLocks/>
                </p:cNvSpPr>
                <p:nvPr/>
              </p:nvSpPr>
              <p:spPr bwMode="auto">
                <a:xfrm>
                  <a:off x="1295" y="427"/>
                  <a:ext cx="5" cy="6"/>
                </a:xfrm>
                <a:custGeom>
                  <a:avLst/>
                  <a:gdLst>
                    <a:gd name="T0" fmla="*/ 5 w 5"/>
                    <a:gd name="T1" fmla="*/ 6 h 6"/>
                    <a:gd name="T2" fmla="*/ 4 w 5"/>
                    <a:gd name="T3" fmla="*/ 4 h 6"/>
                    <a:gd name="T4" fmla="*/ 0 w 5"/>
                    <a:gd name="T5" fmla="*/ 0 h 6"/>
                    <a:gd name="T6" fmla="*/ 0 w 5"/>
                    <a:gd name="T7" fmla="*/ 4 h 6"/>
                    <a:gd name="T8" fmla="*/ 5 w 5"/>
                    <a:gd name="T9" fmla="*/ 6 h 6"/>
                  </a:gdLst>
                  <a:ahLst/>
                  <a:cxnLst>
                    <a:cxn ang="0">
                      <a:pos x="T0" y="T1"/>
                    </a:cxn>
                    <a:cxn ang="0">
                      <a:pos x="T2" y="T3"/>
                    </a:cxn>
                    <a:cxn ang="0">
                      <a:pos x="T4" y="T5"/>
                    </a:cxn>
                    <a:cxn ang="0">
                      <a:pos x="T6" y="T7"/>
                    </a:cxn>
                    <a:cxn ang="0">
                      <a:pos x="T8" y="T9"/>
                    </a:cxn>
                  </a:cxnLst>
                  <a:rect l="0" t="0" r="r" b="b"/>
                  <a:pathLst>
                    <a:path w="5" h="6">
                      <a:moveTo>
                        <a:pt x="5" y="6"/>
                      </a:moveTo>
                      <a:lnTo>
                        <a:pt x="4" y="4"/>
                      </a:lnTo>
                      <a:lnTo>
                        <a:pt x="0" y="0"/>
                      </a:lnTo>
                      <a:lnTo>
                        <a:pt x="0" y="4"/>
                      </a:lnTo>
                      <a:lnTo>
                        <a:pt x="5" y="6"/>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0" name="Freeform 410"/>
                <p:cNvSpPr>
                  <a:spLocks/>
                </p:cNvSpPr>
                <p:nvPr/>
              </p:nvSpPr>
              <p:spPr bwMode="auto">
                <a:xfrm>
                  <a:off x="1285" y="429"/>
                  <a:ext cx="1" cy="46"/>
                </a:xfrm>
                <a:custGeom>
                  <a:avLst/>
                  <a:gdLst>
                    <a:gd name="T0" fmla="*/ 1 w 1"/>
                    <a:gd name="T1" fmla="*/ 46 h 46"/>
                    <a:gd name="T2" fmla="*/ 1 w 1"/>
                    <a:gd name="T3" fmla="*/ 1 h 46"/>
                    <a:gd name="T4" fmla="*/ 0 w 1"/>
                    <a:gd name="T5" fmla="*/ 0 h 46"/>
                    <a:gd name="T6" fmla="*/ 0 w 1"/>
                    <a:gd name="T7" fmla="*/ 46 h 46"/>
                    <a:gd name="T8" fmla="*/ 1 w 1"/>
                    <a:gd name="T9" fmla="*/ 46 h 46"/>
                  </a:gdLst>
                  <a:ahLst/>
                  <a:cxnLst>
                    <a:cxn ang="0">
                      <a:pos x="T0" y="T1"/>
                    </a:cxn>
                    <a:cxn ang="0">
                      <a:pos x="T2" y="T3"/>
                    </a:cxn>
                    <a:cxn ang="0">
                      <a:pos x="T4" y="T5"/>
                    </a:cxn>
                    <a:cxn ang="0">
                      <a:pos x="T6" y="T7"/>
                    </a:cxn>
                    <a:cxn ang="0">
                      <a:pos x="T8" y="T9"/>
                    </a:cxn>
                  </a:cxnLst>
                  <a:rect l="0" t="0" r="r" b="b"/>
                  <a:pathLst>
                    <a:path w="1" h="46">
                      <a:moveTo>
                        <a:pt x="1" y="46"/>
                      </a:moveTo>
                      <a:lnTo>
                        <a:pt x="1" y="1"/>
                      </a:lnTo>
                      <a:lnTo>
                        <a:pt x="0" y="0"/>
                      </a:lnTo>
                      <a:lnTo>
                        <a:pt x="0" y="46"/>
                      </a:lnTo>
                      <a:lnTo>
                        <a:pt x="1" y="46"/>
                      </a:lnTo>
                      <a:close/>
                    </a:path>
                  </a:pathLst>
                </a:cu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1" name="Freeform 411"/>
                <p:cNvSpPr>
                  <a:spLocks/>
                </p:cNvSpPr>
                <p:nvPr/>
              </p:nvSpPr>
              <p:spPr bwMode="auto">
                <a:xfrm>
                  <a:off x="1273" y="421"/>
                  <a:ext cx="19" cy="9"/>
                </a:xfrm>
                <a:custGeom>
                  <a:avLst/>
                  <a:gdLst>
                    <a:gd name="T0" fmla="*/ 19 w 19"/>
                    <a:gd name="T1" fmla="*/ 8 h 9"/>
                    <a:gd name="T2" fmla="*/ 19 w 19"/>
                    <a:gd name="T3" fmla="*/ 6 h 9"/>
                    <a:gd name="T4" fmla="*/ 18 w 19"/>
                    <a:gd name="T5" fmla="*/ 6 h 9"/>
                    <a:gd name="T6" fmla="*/ 17 w 19"/>
                    <a:gd name="T7" fmla="*/ 5 h 9"/>
                    <a:gd name="T8" fmla="*/ 13 w 19"/>
                    <a:gd name="T9" fmla="*/ 3 h 9"/>
                    <a:gd name="T10" fmla="*/ 9 w 19"/>
                    <a:gd name="T11" fmla="*/ 1 h 9"/>
                    <a:gd name="T12" fmla="*/ 9 w 19"/>
                    <a:gd name="T13" fmla="*/ 0 h 9"/>
                    <a:gd name="T14" fmla="*/ 8 w 19"/>
                    <a:gd name="T15" fmla="*/ 0 h 9"/>
                    <a:gd name="T16" fmla="*/ 6 w 19"/>
                    <a:gd name="T17" fmla="*/ 0 h 9"/>
                    <a:gd name="T18" fmla="*/ 4 w 19"/>
                    <a:gd name="T19" fmla="*/ 0 h 9"/>
                    <a:gd name="T20" fmla="*/ 2 w 19"/>
                    <a:gd name="T21" fmla="*/ 1 h 9"/>
                    <a:gd name="T22" fmla="*/ 0 w 19"/>
                    <a:gd name="T23" fmla="*/ 1 h 9"/>
                    <a:gd name="T24" fmla="*/ 2 w 19"/>
                    <a:gd name="T25" fmla="*/ 3 h 9"/>
                    <a:gd name="T26" fmla="*/ 9 w 19"/>
                    <a:gd name="T27" fmla="*/ 6 h 9"/>
                    <a:gd name="T28" fmla="*/ 13 w 19"/>
                    <a:gd name="T29" fmla="*/ 9 h 9"/>
                    <a:gd name="T30" fmla="*/ 15 w 19"/>
                    <a:gd name="T31" fmla="*/ 9 h 9"/>
                    <a:gd name="T32" fmla="*/ 19 w 19"/>
                    <a:gd name="T33"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 h="9">
                      <a:moveTo>
                        <a:pt x="19" y="8"/>
                      </a:moveTo>
                      <a:lnTo>
                        <a:pt x="19" y="6"/>
                      </a:lnTo>
                      <a:lnTo>
                        <a:pt x="18" y="6"/>
                      </a:lnTo>
                      <a:lnTo>
                        <a:pt x="17" y="5"/>
                      </a:lnTo>
                      <a:lnTo>
                        <a:pt x="13" y="3"/>
                      </a:lnTo>
                      <a:lnTo>
                        <a:pt x="9" y="1"/>
                      </a:lnTo>
                      <a:lnTo>
                        <a:pt x="9" y="0"/>
                      </a:lnTo>
                      <a:lnTo>
                        <a:pt x="8" y="0"/>
                      </a:lnTo>
                      <a:lnTo>
                        <a:pt x="6" y="0"/>
                      </a:lnTo>
                      <a:lnTo>
                        <a:pt x="4" y="0"/>
                      </a:lnTo>
                      <a:lnTo>
                        <a:pt x="2" y="1"/>
                      </a:lnTo>
                      <a:lnTo>
                        <a:pt x="0" y="1"/>
                      </a:lnTo>
                      <a:lnTo>
                        <a:pt x="2" y="3"/>
                      </a:lnTo>
                      <a:lnTo>
                        <a:pt x="9" y="6"/>
                      </a:lnTo>
                      <a:lnTo>
                        <a:pt x="13" y="9"/>
                      </a:lnTo>
                      <a:lnTo>
                        <a:pt x="15" y="9"/>
                      </a:lnTo>
                      <a:lnTo>
                        <a:pt x="19" y="8"/>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2" name="Line 412"/>
                <p:cNvSpPr>
                  <a:spLocks noChangeShapeType="1"/>
                </p:cNvSpPr>
                <p:nvPr/>
              </p:nvSpPr>
              <p:spPr bwMode="auto">
                <a:xfrm>
                  <a:off x="1304" y="438"/>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3" name="Line 413"/>
                <p:cNvSpPr>
                  <a:spLocks noChangeShapeType="1"/>
                </p:cNvSpPr>
                <p:nvPr/>
              </p:nvSpPr>
              <p:spPr bwMode="auto">
                <a:xfrm>
                  <a:off x="1304" y="450"/>
                  <a:ext cx="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4" name="Line 414"/>
                <p:cNvSpPr>
                  <a:spLocks noChangeShapeType="1"/>
                </p:cNvSpPr>
                <p:nvPr/>
              </p:nvSpPr>
              <p:spPr bwMode="auto">
                <a:xfrm flipV="1">
                  <a:off x="1310" y="438"/>
                  <a:ext cx="6"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5" name="Line 415"/>
                <p:cNvSpPr>
                  <a:spLocks noChangeShapeType="1"/>
                </p:cNvSpPr>
                <p:nvPr/>
              </p:nvSpPr>
              <p:spPr bwMode="auto">
                <a:xfrm flipV="1">
                  <a:off x="1308" y="429"/>
                  <a:ext cx="7"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6" name="Freeform 416"/>
                <p:cNvSpPr>
                  <a:spLocks/>
                </p:cNvSpPr>
                <p:nvPr/>
              </p:nvSpPr>
              <p:spPr bwMode="auto">
                <a:xfrm>
                  <a:off x="1317" y="389"/>
                  <a:ext cx="4" cy="46"/>
                </a:xfrm>
                <a:custGeom>
                  <a:avLst/>
                  <a:gdLst>
                    <a:gd name="T0" fmla="*/ 3 w 4"/>
                    <a:gd name="T1" fmla="*/ 46 h 46"/>
                    <a:gd name="T2" fmla="*/ 0 w 4"/>
                    <a:gd name="T3" fmla="*/ 46 h 46"/>
                    <a:gd name="T4" fmla="*/ 0 w 4"/>
                    <a:gd name="T5" fmla="*/ 45 h 46"/>
                    <a:gd name="T6" fmla="*/ 2 w 4"/>
                    <a:gd name="T7" fmla="*/ 0 h 46"/>
                    <a:gd name="T8" fmla="*/ 4 w 4"/>
                    <a:gd name="T9" fmla="*/ 0 h 46"/>
                    <a:gd name="T10" fmla="*/ 3 w 4"/>
                    <a:gd name="T11" fmla="*/ 46 h 46"/>
                  </a:gdLst>
                  <a:ahLst/>
                  <a:cxnLst>
                    <a:cxn ang="0">
                      <a:pos x="T0" y="T1"/>
                    </a:cxn>
                    <a:cxn ang="0">
                      <a:pos x="T2" y="T3"/>
                    </a:cxn>
                    <a:cxn ang="0">
                      <a:pos x="T4" y="T5"/>
                    </a:cxn>
                    <a:cxn ang="0">
                      <a:pos x="T6" y="T7"/>
                    </a:cxn>
                    <a:cxn ang="0">
                      <a:pos x="T8" y="T9"/>
                    </a:cxn>
                    <a:cxn ang="0">
                      <a:pos x="T10" y="T11"/>
                    </a:cxn>
                  </a:cxnLst>
                  <a:rect l="0" t="0" r="r" b="b"/>
                  <a:pathLst>
                    <a:path w="4" h="46">
                      <a:moveTo>
                        <a:pt x="3" y="46"/>
                      </a:moveTo>
                      <a:lnTo>
                        <a:pt x="0" y="46"/>
                      </a:lnTo>
                      <a:lnTo>
                        <a:pt x="0" y="45"/>
                      </a:lnTo>
                      <a:lnTo>
                        <a:pt x="2" y="0"/>
                      </a:lnTo>
                      <a:lnTo>
                        <a:pt x="4" y="0"/>
                      </a:lnTo>
                      <a:lnTo>
                        <a:pt x="3" y="4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7" name="Freeform 417"/>
                <p:cNvSpPr>
                  <a:spLocks/>
                </p:cNvSpPr>
                <p:nvPr/>
              </p:nvSpPr>
              <p:spPr bwMode="auto">
                <a:xfrm>
                  <a:off x="1319" y="382"/>
                  <a:ext cx="22" cy="53"/>
                </a:xfrm>
                <a:custGeom>
                  <a:avLst/>
                  <a:gdLst>
                    <a:gd name="T0" fmla="*/ 22 w 22"/>
                    <a:gd name="T1" fmla="*/ 0 h 53"/>
                    <a:gd name="T2" fmla="*/ 18 w 22"/>
                    <a:gd name="T3" fmla="*/ 2 h 53"/>
                    <a:gd name="T4" fmla="*/ 14 w 22"/>
                    <a:gd name="T5" fmla="*/ 5 h 53"/>
                    <a:gd name="T6" fmla="*/ 9 w 22"/>
                    <a:gd name="T7" fmla="*/ 7 h 53"/>
                    <a:gd name="T8" fmla="*/ 6 w 22"/>
                    <a:gd name="T9" fmla="*/ 7 h 53"/>
                    <a:gd name="T10" fmla="*/ 1 w 22"/>
                    <a:gd name="T11" fmla="*/ 7 h 53"/>
                    <a:gd name="T12" fmla="*/ 0 w 22"/>
                    <a:gd name="T13" fmla="*/ 53 h 53"/>
                    <a:gd name="T14" fmla="*/ 5 w 22"/>
                    <a:gd name="T15" fmla="*/ 53 h 53"/>
                    <a:gd name="T16" fmla="*/ 6 w 22"/>
                    <a:gd name="T17" fmla="*/ 53 h 53"/>
                    <a:gd name="T18" fmla="*/ 9 w 22"/>
                    <a:gd name="T19" fmla="*/ 53 h 53"/>
                    <a:gd name="T20" fmla="*/ 12 w 22"/>
                    <a:gd name="T21" fmla="*/ 52 h 53"/>
                    <a:gd name="T22" fmla="*/ 15 w 22"/>
                    <a:gd name="T23" fmla="*/ 49 h 53"/>
                    <a:gd name="T24" fmla="*/ 18 w 22"/>
                    <a:gd name="T25" fmla="*/ 45 h 53"/>
                    <a:gd name="T26" fmla="*/ 19 w 22"/>
                    <a:gd name="T27" fmla="*/ 44 h 53"/>
                    <a:gd name="T28" fmla="*/ 21 w 22"/>
                    <a:gd name="T29" fmla="*/ 43 h 53"/>
                    <a:gd name="T30" fmla="*/ 21 w 22"/>
                    <a:gd name="T31" fmla="*/ 40 h 53"/>
                    <a:gd name="T32" fmla="*/ 22 w 22"/>
                    <a:gd name="T33" fmla="*/ 1 h 53"/>
                    <a:gd name="T34" fmla="*/ 22 w 22"/>
                    <a:gd name="T3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53">
                      <a:moveTo>
                        <a:pt x="22" y="0"/>
                      </a:moveTo>
                      <a:lnTo>
                        <a:pt x="18" y="2"/>
                      </a:lnTo>
                      <a:lnTo>
                        <a:pt x="14" y="5"/>
                      </a:lnTo>
                      <a:lnTo>
                        <a:pt x="9" y="7"/>
                      </a:lnTo>
                      <a:lnTo>
                        <a:pt x="6" y="7"/>
                      </a:lnTo>
                      <a:lnTo>
                        <a:pt x="1" y="7"/>
                      </a:lnTo>
                      <a:lnTo>
                        <a:pt x="0" y="53"/>
                      </a:lnTo>
                      <a:lnTo>
                        <a:pt x="5" y="53"/>
                      </a:lnTo>
                      <a:lnTo>
                        <a:pt x="6" y="53"/>
                      </a:lnTo>
                      <a:lnTo>
                        <a:pt x="9" y="53"/>
                      </a:lnTo>
                      <a:lnTo>
                        <a:pt x="12" y="52"/>
                      </a:lnTo>
                      <a:lnTo>
                        <a:pt x="15" y="49"/>
                      </a:lnTo>
                      <a:lnTo>
                        <a:pt x="18" y="45"/>
                      </a:lnTo>
                      <a:lnTo>
                        <a:pt x="19" y="44"/>
                      </a:lnTo>
                      <a:lnTo>
                        <a:pt x="21" y="43"/>
                      </a:lnTo>
                      <a:lnTo>
                        <a:pt x="21" y="40"/>
                      </a:lnTo>
                      <a:lnTo>
                        <a:pt x="22" y="1"/>
                      </a:lnTo>
                      <a:lnTo>
                        <a:pt x="22"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8" name="Freeform 418"/>
                <p:cNvSpPr>
                  <a:spLocks/>
                </p:cNvSpPr>
                <p:nvPr/>
              </p:nvSpPr>
              <p:spPr bwMode="auto">
                <a:xfrm>
                  <a:off x="1317" y="382"/>
                  <a:ext cx="15" cy="7"/>
                </a:xfrm>
                <a:custGeom>
                  <a:avLst/>
                  <a:gdLst>
                    <a:gd name="T0" fmla="*/ 15 w 15"/>
                    <a:gd name="T1" fmla="*/ 0 h 7"/>
                    <a:gd name="T2" fmla="*/ 15 w 15"/>
                    <a:gd name="T3" fmla="*/ 0 h 7"/>
                    <a:gd name="T4" fmla="*/ 11 w 15"/>
                    <a:gd name="T5" fmla="*/ 0 h 7"/>
                    <a:gd name="T6" fmla="*/ 8 w 15"/>
                    <a:gd name="T7" fmla="*/ 1 h 7"/>
                    <a:gd name="T8" fmla="*/ 6 w 15"/>
                    <a:gd name="T9" fmla="*/ 2 h 7"/>
                    <a:gd name="T10" fmla="*/ 3 w 15"/>
                    <a:gd name="T11" fmla="*/ 5 h 7"/>
                    <a:gd name="T12" fmla="*/ 0 w 15"/>
                    <a:gd name="T13" fmla="*/ 6 h 7"/>
                    <a:gd name="T14" fmla="*/ 0 w 15"/>
                    <a:gd name="T15" fmla="*/ 6 h 7"/>
                    <a:gd name="T16" fmla="*/ 0 w 15"/>
                    <a:gd name="T17" fmla="*/ 7 h 7"/>
                    <a:gd name="T18" fmla="*/ 2 w 15"/>
                    <a:gd name="T19" fmla="*/ 7 h 7"/>
                    <a:gd name="T20" fmla="*/ 3 w 15"/>
                    <a:gd name="T21" fmla="*/ 7 h 7"/>
                    <a:gd name="T22" fmla="*/ 15 w 15"/>
                    <a:gd name="T2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7">
                      <a:moveTo>
                        <a:pt x="15" y="0"/>
                      </a:moveTo>
                      <a:lnTo>
                        <a:pt x="15" y="0"/>
                      </a:lnTo>
                      <a:lnTo>
                        <a:pt x="11" y="0"/>
                      </a:lnTo>
                      <a:lnTo>
                        <a:pt x="8" y="1"/>
                      </a:lnTo>
                      <a:lnTo>
                        <a:pt x="6" y="2"/>
                      </a:lnTo>
                      <a:lnTo>
                        <a:pt x="3" y="5"/>
                      </a:lnTo>
                      <a:lnTo>
                        <a:pt x="0" y="6"/>
                      </a:lnTo>
                      <a:lnTo>
                        <a:pt x="0" y="6"/>
                      </a:lnTo>
                      <a:lnTo>
                        <a:pt x="0" y="7"/>
                      </a:lnTo>
                      <a:lnTo>
                        <a:pt x="2" y="7"/>
                      </a:lnTo>
                      <a:lnTo>
                        <a:pt x="3" y="7"/>
                      </a:lnTo>
                      <a:lnTo>
                        <a:pt x="15"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69" name="Freeform 419"/>
                <p:cNvSpPr>
                  <a:spLocks/>
                </p:cNvSpPr>
                <p:nvPr/>
              </p:nvSpPr>
              <p:spPr bwMode="auto">
                <a:xfrm>
                  <a:off x="1311" y="391"/>
                  <a:ext cx="6" cy="40"/>
                </a:xfrm>
                <a:custGeom>
                  <a:avLst/>
                  <a:gdLst>
                    <a:gd name="T0" fmla="*/ 5 w 6"/>
                    <a:gd name="T1" fmla="*/ 40 h 40"/>
                    <a:gd name="T2" fmla="*/ 0 w 6"/>
                    <a:gd name="T3" fmla="*/ 33 h 40"/>
                    <a:gd name="T4" fmla="*/ 0 w 6"/>
                    <a:gd name="T5" fmla="*/ 31 h 40"/>
                    <a:gd name="T6" fmla="*/ 0 w 6"/>
                    <a:gd name="T7" fmla="*/ 30 h 40"/>
                    <a:gd name="T8" fmla="*/ 1 w 6"/>
                    <a:gd name="T9" fmla="*/ 2 h 40"/>
                    <a:gd name="T10" fmla="*/ 1 w 6"/>
                    <a:gd name="T11" fmla="*/ 2 h 40"/>
                    <a:gd name="T12" fmla="*/ 6 w 6"/>
                    <a:gd name="T13" fmla="*/ 0 h 40"/>
                    <a:gd name="T14" fmla="*/ 5 w 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0">
                      <a:moveTo>
                        <a:pt x="5" y="40"/>
                      </a:moveTo>
                      <a:lnTo>
                        <a:pt x="0" y="33"/>
                      </a:lnTo>
                      <a:lnTo>
                        <a:pt x="0" y="31"/>
                      </a:lnTo>
                      <a:lnTo>
                        <a:pt x="0" y="30"/>
                      </a:lnTo>
                      <a:lnTo>
                        <a:pt x="1" y="2"/>
                      </a:lnTo>
                      <a:lnTo>
                        <a:pt x="1" y="2"/>
                      </a:lnTo>
                      <a:lnTo>
                        <a:pt x="6" y="0"/>
                      </a:lnTo>
                      <a:lnTo>
                        <a:pt x="5" y="4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0" name="Freeform 420"/>
                <p:cNvSpPr>
                  <a:spLocks/>
                </p:cNvSpPr>
                <p:nvPr/>
              </p:nvSpPr>
              <p:spPr bwMode="auto">
                <a:xfrm>
                  <a:off x="1311" y="424"/>
                  <a:ext cx="5" cy="5"/>
                </a:xfrm>
                <a:custGeom>
                  <a:avLst/>
                  <a:gdLst>
                    <a:gd name="T0" fmla="*/ 1 w 5"/>
                    <a:gd name="T1" fmla="*/ 0 h 5"/>
                    <a:gd name="T2" fmla="*/ 0 w 5"/>
                    <a:gd name="T3" fmla="*/ 3 h 5"/>
                    <a:gd name="T4" fmla="*/ 1 w 5"/>
                    <a:gd name="T5" fmla="*/ 3 h 5"/>
                    <a:gd name="T6" fmla="*/ 1 w 5"/>
                    <a:gd name="T7" fmla="*/ 5 h 5"/>
                    <a:gd name="T8" fmla="*/ 2 w 5"/>
                    <a:gd name="T9" fmla="*/ 5 h 5"/>
                    <a:gd name="T10" fmla="*/ 5 w 5"/>
                    <a:gd name="T11" fmla="*/ 5 h 5"/>
                    <a:gd name="T12" fmla="*/ 1 w 5"/>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1" y="0"/>
                      </a:moveTo>
                      <a:lnTo>
                        <a:pt x="0" y="3"/>
                      </a:lnTo>
                      <a:lnTo>
                        <a:pt x="1" y="3"/>
                      </a:lnTo>
                      <a:lnTo>
                        <a:pt x="1" y="5"/>
                      </a:lnTo>
                      <a:lnTo>
                        <a:pt x="2" y="5"/>
                      </a:lnTo>
                      <a:lnTo>
                        <a:pt x="5" y="5"/>
                      </a:lnTo>
                      <a:lnTo>
                        <a:pt x="1"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1" name="Freeform 421"/>
                <p:cNvSpPr>
                  <a:spLocks/>
                </p:cNvSpPr>
                <p:nvPr/>
              </p:nvSpPr>
              <p:spPr bwMode="auto">
                <a:xfrm>
                  <a:off x="1310" y="395"/>
                  <a:ext cx="2" cy="21"/>
                </a:xfrm>
                <a:custGeom>
                  <a:avLst/>
                  <a:gdLst>
                    <a:gd name="T0" fmla="*/ 1 w 2"/>
                    <a:gd name="T1" fmla="*/ 21 h 21"/>
                    <a:gd name="T2" fmla="*/ 0 w 2"/>
                    <a:gd name="T3" fmla="*/ 21 h 21"/>
                    <a:gd name="T4" fmla="*/ 0 w 2"/>
                    <a:gd name="T5" fmla="*/ 21 h 21"/>
                    <a:gd name="T6" fmla="*/ 0 w 2"/>
                    <a:gd name="T7" fmla="*/ 19 h 21"/>
                    <a:gd name="T8" fmla="*/ 0 w 2"/>
                    <a:gd name="T9" fmla="*/ 2 h 21"/>
                    <a:gd name="T10" fmla="*/ 0 w 2"/>
                    <a:gd name="T11" fmla="*/ 1 h 21"/>
                    <a:gd name="T12" fmla="*/ 2 w 2"/>
                    <a:gd name="T13" fmla="*/ 0 h 21"/>
                    <a:gd name="T14" fmla="*/ 1 w 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21">
                      <a:moveTo>
                        <a:pt x="1" y="21"/>
                      </a:moveTo>
                      <a:lnTo>
                        <a:pt x="0" y="21"/>
                      </a:lnTo>
                      <a:lnTo>
                        <a:pt x="0" y="21"/>
                      </a:lnTo>
                      <a:lnTo>
                        <a:pt x="0" y="19"/>
                      </a:lnTo>
                      <a:lnTo>
                        <a:pt x="0" y="2"/>
                      </a:lnTo>
                      <a:lnTo>
                        <a:pt x="0" y="1"/>
                      </a:lnTo>
                      <a:lnTo>
                        <a:pt x="2" y="0"/>
                      </a:lnTo>
                      <a:lnTo>
                        <a:pt x="1" y="21"/>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2" name="Freeform 422"/>
                <p:cNvSpPr>
                  <a:spLocks/>
                </p:cNvSpPr>
                <p:nvPr/>
              </p:nvSpPr>
              <p:spPr bwMode="auto">
                <a:xfrm>
                  <a:off x="1312" y="388"/>
                  <a:ext cx="5" cy="5"/>
                </a:xfrm>
                <a:custGeom>
                  <a:avLst/>
                  <a:gdLst>
                    <a:gd name="T0" fmla="*/ 0 w 5"/>
                    <a:gd name="T1" fmla="*/ 5 h 5"/>
                    <a:gd name="T2" fmla="*/ 1 w 5"/>
                    <a:gd name="T3" fmla="*/ 4 h 5"/>
                    <a:gd name="T4" fmla="*/ 5 w 5"/>
                    <a:gd name="T5" fmla="*/ 0 h 5"/>
                    <a:gd name="T6" fmla="*/ 5 w 5"/>
                    <a:gd name="T7" fmla="*/ 3 h 5"/>
                    <a:gd name="T8" fmla="*/ 0 w 5"/>
                    <a:gd name="T9" fmla="*/ 5 h 5"/>
                  </a:gdLst>
                  <a:ahLst/>
                  <a:cxnLst>
                    <a:cxn ang="0">
                      <a:pos x="T0" y="T1"/>
                    </a:cxn>
                    <a:cxn ang="0">
                      <a:pos x="T2" y="T3"/>
                    </a:cxn>
                    <a:cxn ang="0">
                      <a:pos x="T4" y="T5"/>
                    </a:cxn>
                    <a:cxn ang="0">
                      <a:pos x="T6" y="T7"/>
                    </a:cxn>
                    <a:cxn ang="0">
                      <a:pos x="T8" y="T9"/>
                    </a:cxn>
                  </a:cxnLst>
                  <a:rect l="0" t="0" r="r" b="b"/>
                  <a:pathLst>
                    <a:path w="5" h="5">
                      <a:moveTo>
                        <a:pt x="0" y="5"/>
                      </a:moveTo>
                      <a:lnTo>
                        <a:pt x="1" y="4"/>
                      </a:lnTo>
                      <a:lnTo>
                        <a:pt x="5" y="0"/>
                      </a:lnTo>
                      <a:lnTo>
                        <a:pt x="5" y="3"/>
                      </a:lnTo>
                      <a:lnTo>
                        <a:pt x="0" y="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3" name="Freeform 423"/>
                <p:cNvSpPr>
                  <a:spLocks/>
                </p:cNvSpPr>
                <p:nvPr/>
              </p:nvSpPr>
              <p:spPr bwMode="auto">
                <a:xfrm>
                  <a:off x="1325" y="389"/>
                  <a:ext cx="3" cy="46"/>
                </a:xfrm>
                <a:custGeom>
                  <a:avLst/>
                  <a:gdLst>
                    <a:gd name="T0" fmla="*/ 0 w 3"/>
                    <a:gd name="T1" fmla="*/ 46 h 46"/>
                    <a:gd name="T2" fmla="*/ 2 w 3"/>
                    <a:gd name="T3" fmla="*/ 0 h 46"/>
                    <a:gd name="T4" fmla="*/ 3 w 3"/>
                    <a:gd name="T5" fmla="*/ 0 h 46"/>
                    <a:gd name="T6" fmla="*/ 3 w 3"/>
                    <a:gd name="T7" fmla="*/ 46 h 46"/>
                    <a:gd name="T8" fmla="*/ 0 w 3"/>
                    <a:gd name="T9" fmla="*/ 46 h 46"/>
                  </a:gdLst>
                  <a:ahLst/>
                  <a:cxnLst>
                    <a:cxn ang="0">
                      <a:pos x="T0" y="T1"/>
                    </a:cxn>
                    <a:cxn ang="0">
                      <a:pos x="T2" y="T3"/>
                    </a:cxn>
                    <a:cxn ang="0">
                      <a:pos x="T4" y="T5"/>
                    </a:cxn>
                    <a:cxn ang="0">
                      <a:pos x="T6" y="T7"/>
                    </a:cxn>
                    <a:cxn ang="0">
                      <a:pos x="T8" y="T9"/>
                    </a:cxn>
                  </a:cxnLst>
                  <a:rect l="0" t="0" r="r" b="b"/>
                  <a:pathLst>
                    <a:path w="3" h="46">
                      <a:moveTo>
                        <a:pt x="0" y="46"/>
                      </a:moveTo>
                      <a:lnTo>
                        <a:pt x="2" y="0"/>
                      </a:lnTo>
                      <a:lnTo>
                        <a:pt x="3" y="0"/>
                      </a:lnTo>
                      <a:lnTo>
                        <a:pt x="3" y="46"/>
                      </a:lnTo>
                      <a:lnTo>
                        <a:pt x="0" y="46"/>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4" name="Freeform 424"/>
                <p:cNvSpPr>
                  <a:spLocks/>
                </p:cNvSpPr>
                <p:nvPr/>
              </p:nvSpPr>
              <p:spPr bwMode="auto">
                <a:xfrm>
                  <a:off x="1320" y="382"/>
                  <a:ext cx="20" cy="7"/>
                </a:xfrm>
                <a:custGeom>
                  <a:avLst/>
                  <a:gdLst>
                    <a:gd name="T0" fmla="*/ 0 w 20"/>
                    <a:gd name="T1" fmla="*/ 7 h 7"/>
                    <a:gd name="T2" fmla="*/ 0 w 20"/>
                    <a:gd name="T3" fmla="*/ 6 h 7"/>
                    <a:gd name="T4" fmla="*/ 1 w 20"/>
                    <a:gd name="T5" fmla="*/ 6 h 7"/>
                    <a:gd name="T6" fmla="*/ 3 w 20"/>
                    <a:gd name="T7" fmla="*/ 4 h 7"/>
                    <a:gd name="T8" fmla="*/ 7 w 20"/>
                    <a:gd name="T9" fmla="*/ 2 h 7"/>
                    <a:gd name="T10" fmla="*/ 12 w 20"/>
                    <a:gd name="T11" fmla="*/ 0 h 7"/>
                    <a:gd name="T12" fmla="*/ 12 w 20"/>
                    <a:gd name="T13" fmla="*/ 0 h 7"/>
                    <a:gd name="T14" fmla="*/ 13 w 20"/>
                    <a:gd name="T15" fmla="*/ 0 h 7"/>
                    <a:gd name="T16" fmla="*/ 14 w 20"/>
                    <a:gd name="T17" fmla="*/ 0 h 7"/>
                    <a:gd name="T18" fmla="*/ 16 w 20"/>
                    <a:gd name="T19" fmla="*/ 0 h 7"/>
                    <a:gd name="T20" fmla="*/ 18 w 20"/>
                    <a:gd name="T21" fmla="*/ 0 h 7"/>
                    <a:gd name="T22" fmla="*/ 20 w 20"/>
                    <a:gd name="T23" fmla="*/ 0 h 7"/>
                    <a:gd name="T24" fmla="*/ 17 w 20"/>
                    <a:gd name="T25" fmla="*/ 2 h 7"/>
                    <a:gd name="T26" fmla="*/ 12 w 20"/>
                    <a:gd name="T27" fmla="*/ 6 h 7"/>
                    <a:gd name="T28" fmla="*/ 8 w 20"/>
                    <a:gd name="T29" fmla="*/ 7 h 7"/>
                    <a:gd name="T30" fmla="*/ 4 w 20"/>
                    <a:gd name="T31" fmla="*/ 7 h 7"/>
                    <a:gd name="T32" fmla="*/ 0 w 20"/>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7">
                      <a:moveTo>
                        <a:pt x="0" y="7"/>
                      </a:moveTo>
                      <a:lnTo>
                        <a:pt x="0" y="6"/>
                      </a:lnTo>
                      <a:lnTo>
                        <a:pt x="1" y="6"/>
                      </a:lnTo>
                      <a:lnTo>
                        <a:pt x="3" y="4"/>
                      </a:lnTo>
                      <a:lnTo>
                        <a:pt x="7" y="2"/>
                      </a:lnTo>
                      <a:lnTo>
                        <a:pt x="12" y="0"/>
                      </a:lnTo>
                      <a:lnTo>
                        <a:pt x="12" y="0"/>
                      </a:lnTo>
                      <a:lnTo>
                        <a:pt x="13" y="0"/>
                      </a:lnTo>
                      <a:lnTo>
                        <a:pt x="14" y="0"/>
                      </a:lnTo>
                      <a:lnTo>
                        <a:pt x="16" y="0"/>
                      </a:lnTo>
                      <a:lnTo>
                        <a:pt x="18" y="0"/>
                      </a:lnTo>
                      <a:lnTo>
                        <a:pt x="20" y="0"/>
                      </a:lnTo>
                      <a:lnTo>
                        <a:pt x="17" y="2"/>
                      </a:lnTo>
                      <a:lnTo>
                        <a:pt x="12" y="6"/>
                      </a:lnTo>
                      <a:lnTo>
                        <a:pt x="8" y="7"/>
                      </a:lnTo>
                      <a:lnTo>
                        <a:pt x="4" y="7"/>
                      </a:lnTo>
                      <a:lnTo>
                        <a:pt x="0" y="7"/>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5" name="Freeform 425"/>
                <p:cNvSpPr>
                  <a:spLocks/>
                </p:cNvSpPr>
                <p:nvPr/>
              </p:nvSpPr>
              <p:spPr bwMode="auto">
                <a:xfrm>
                  <a:off x="1317" y="389"/>
                  <a:ext cx="4" cy="45"/>
                </a:xfrm>
                <a:custGeom>
                  <a:avLst/>
                  <a:gdLst>
                    <a:gd name="T0" fmla="*/ 3 w 4"/>
                    <a:gd name="T1" fmla="*/ 45 h 45"/>
                    <a:gd name="T2" fmla="*/ 0 w 4"/>
                    <a:gd name="T3" fmla="*/ 45 h 45"/>
                    <a:gd name="T4" fmla="*/ 0 w 4"/>
                    <a:gd name="T5" fmla="*/ 45 h 45"/>
                    <a:gd name="T6" fmla="*/ 2 w 4"/>
                    <a:gd name="T7" fmla="*/ 0 h 45"/>
                    <a:gd name="T8" fmla="*/ 4 w 4"/>
                    <a:gd name="T9" fmla="*/ 0 h 45"/>
                    <a:gd name="T10" fmla="*/ 3 w 4"/>
                    <a:gd name="T11" fmla="*/ 45 h 45"/>
                  </a:gdLst>
                  <a:ahLst/>
                  <a:cxnLst>
                    <a:cxn ang="0">
                      <a:pos x="T0" y="T1"/>
                    </a:cxn>
                    <a:cxn ang="0">
                      <a:pos x="T2" y="T3"/>
                    </a:cxn>
                    <a:cxn ang="0">
                      <a:pos x="T4" y="T5"/>
                    </a:cxn>
                    <a:cxn ang="0">
                      <a:pos x="T6" y="T7"/>
                    </a:cxn>
                    <a:cxn ang="0">
                      <a:pos x="T8" y="T9"/>
                    </a:cxn>
                    <a:cxn ang="0">
                      <a:pos x="T10" y="T11"/>
                    </a:cxn>
                  </a:cxnLst>
                  <a:rect l="0" t="0" r="r" b="b"/>
                  <a:pathLst>
                    <a:path w="4" h="45">
                      <a:moveTo>
                        <a:pt x="3" y="45"/>
                      </a:moveTo>
                      <a:lnTo>
                        <a:pt x="0" y="45"/>
                      </a:lnTo>
                      <a:lnTo>
                        <a:pt x="0" y="45"/>
                      </a:lnTo>
                      <a:lnTo>
                        <a:pt x="2" y="0"/>
                      </a:lnTo>
                      <a:lnTo>
                        <a:pt x="4" y="0"/>
                      </a:lnTo>
                      <a:lnTo>
                        <a:pt x="3" y="4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6" name="Freeform 426"/>
                <p:cNvSpPr>
                  <a:spLocks/>
                </p:cNvSpPr>
                <p:nvPr/>
              </p:nvSpPr>
              <p:spPr bwMode="auto">
                <a:xfrm>
                  <a:off x="1319" y="383"/>
                  <a:ext cx="21" cy="52"/>
                </a:xfrm>
                <a:custGeom>
                  <a:avLst/>
                  <a:gdLst>
                    <a:gd name="T0" fmla="*/ 21 w 21"/>
                    <a:gd name="T1" fmla="*/ 0 h 52"/>
                    <a:gd name="T2" fmla="*/ 18 w 21"/>
                    <a:gd name="T3" fmla="*/ 1 h 52"/>
                    <a:gd name="T4" fmla="*/ 14 w 21"/>
                    <a:gd name="T5" fmla="*/ 4 h 52"/>
                    <a:gd name="T6" fmla="*/ 9 w 21"/>
                    <a:gd name="T7" fmla="*/ 8 h 52"/>
                    <a:gd name="T8" fmla="*/ 6 w 21"/>
                    <a:gd name="T9" fmla="*/ 8 h 52"/>
                    <a:gd name="T10" fmla="*/ 1 w 21"/>
                    <a:gd name="T11" fmla="*/ 8 h 52"/>
                    <a:gd name="T12" fmla="*/ 0 w 21"/>
                    <a:gd name="T13" fmla="*/ 51 h 52"/>
                    <a:gd name="T14" fmla="*/ 5 w 21"/>
                    <a:gd name="T15" fmla="*/ 52 h 52"/>
                    <a:gd name="T16" fmla="*/ 6 w 21"/>
                    <a:gd name="T17" fmla="*/ 52 h 52"/>
                    <a:gd name="T18" fmla="*/ 9 w 21"/>
                    <a:gd name="T19" fmla="*/ 51 h 52"/>
                    <a:gd name="T20" fmla="*/ 12 w 21"/>
                    <a:gd name="T21" fmla="*/ 51 h 52"/>
                    <a:gd name="T22" fmla="*/ 15 w 21"/>
                    <a:gd name="T23" fmla="*/ 48 h 52"/>
                    <a:gd name="T24" fmla="*/ 18 w 21"/>
                    <a:gd name="T25" fmla="*/ 44 h 52"/>
                    <a:gd name="T26" fmla="*/ 19 w 21"/>
                    <a:gd name="T27" fmla="*/ 42 h 52"/>
                    <a:gd name="T28" fmla="*/ 19 w 21"/>
                    <a:gd name="T29" fmla="*/ 41 h 52"/>
                    <a:gd name="T30" fmla="*/ 19 w 21"/>
                    <a:gd name="T31" fmla="*/ 39 h 52"/>
                    <a:gd name="T32" fmla="*/ 21 w 21"/>
                    <a:gd name="T33" fmla="*/ 1 h 52"/>
                    <a:gd name="T34" fmla="*/ 21 w 21"/>
                    <a:gd name="T3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52">
                      <a:moveTo>
                        <a:pt x="21" y="0"/>
                      </a:moveTo>
                      <a:lnTo>
                        <a:pt x="18" y="1"/>
                      </a:lnTo>
                      <a:lnTo>
                        <a:pt x="14" y="4"/>
                      </a:lnTo>
                      <a:lnTo>
                        <a:pt x="9" y="8"/>
                      </a:lnTo>
                      <a:lnTo>
                        <a:pt x="6" y="8"/>
                      </a:lnTo>
                      <a:lnTo>
                        <a:pt x="1" y="8"/>
                      </a:lnTo>
                      <a:lnTo>
                        <a:pt x="0" y="51"/>
                      </a:lnTo>
                      <a:lnTo>
                        <a:pt x="5" y="52"/>
                      </a:lnTo>
                      <a:lnTo>
                        <a:pt x="6" y="52"/>
                      </a:lnTo>
                      <a:lnTo>
                        <a:pt x="9" y="51"/>
                      </a:lnTo>
                      <a:lnTo>
                        <a:pt x="12" y="51"/>
                      </a:lnTo>
                      <a:lnTo>
                        <a:pt x="15" y="48"/>
                      </a:lnTo>
                      <a:lnTo>
                        <a:pt x="18" y="44"/>
                      </a:lnTo>
                      <a:lnTo>
                        <a:pt x="19" y="42"/>
                      </a:lnTo>
                      <a:lnTo>
                        <a:pt x="19" y="41"/>
                      </a:lnTo>
                      <a:lnTo>
                        <a:pt x="19" y="39"/>
                      </a:lnTo>
                      <a:lnTo>
                        <a:pt x="21" y="1"/>
                      </a:lnTo>
                      <a:lnTo>
                        <a:pt x="21" y="0"/>
                      </a:lnTo>
                      <a:close/>
                    </a:path>
                  </a:pathLst>
                </a:custGeom>
                <a:solidFill>
                  <a:srgbClr val="E4E4E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7" name="Freeform 427"/>
                <p:cNvSpPr>
                  <a:spLocks/>
                </p:cNvSpPr>
                <p:nvPr/>
              </p:nvSpPr>
              <p:spPr bwMode="auto">
                <a:xfrm>
                  <a:off x="1317" y="382"/>
                  <a:ext cx="15" cy="9"/>
                </a:xfrm>
                <a:custGeom>
                  <a:avLst/>
                  <a:gdLst>
                    <a:gd name="T0" fmla="*/ 15 w 15"/>
                    <a:gd name="T1" fmla="*/ 0 h 9"/>
                    <a:gd name="T2" fmla="*/ 14 w 15"/>
                    <a:gd name="T3" fmla="*/ 0 h 9"/>
                    <a:gd name="T4" fmla="*/ 11 w 15"/>
                    <a:gd name="T5" fmla="*/ 1 h 9"/>
                    <a:gd name="T6" fmla="*/ 8 w 15"/>
                    <a:gd name="T7" fmla="*/ 2 h 9"/>
                    <a:gd name="T8" fmla="*/ 6 w 15"/>
                    <a:gd name="T9" fmla="*/ 4 h 9"/>
                    <a:gd name="T10" fmla="*/ 3 w 15"/>
                    <a:gd name="T11" fmla="*/ 5 h 9"/>
                    <a:gd name="T12" fmla="*/ 2 w 15"/>
                    <a:gd name="T13" fmla="*/ 6 h 9"/>
                    <a:gd name="T14" fmla="*/ 0 w 15"/>
                    <a:gd name="T15" fmla="*/ 7 h 9"/>
                    <a:gd name="T16" fmla="*/ 0 w 15"/>
                    <a:gd name="T17" fmla="*/ 9 h 9"/>
                    <a:gd name="T18" fmla="*/ 2 w 15"/>
                    <a:gd name="T19" fmla="*/ 9 h 9"/>
                    <a:gd name="T20" fmla="*/ 3 w 15"/>
                    <a:gd name="T21" fmla="*/ 7 h 9"/>
                    <a:gd name="T22" fmla="*/ 15 w 15"/>
                    <a:gd name="T23"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9">
                      <a:moveTo>
                        <a:pt x="15" y="0"/>
                      </a:moveTo>
                      <a:lnTo>
                        <a:pt x="14" y="0"/>
                      </a:lnTo>
                      <a:lnTo>
                        <a:pt x="11" y="1"/>
                      </a:lnTo>
                      <a:lnTo>
                        <a:pt x="8" y="2"/>
                      </a:lnTo>
                      <a:lnTo>
                        <a:pt x="6" y="4"/>
                      </a:lnTo>
                      <a:lnTo>
                        <a:pt x="3" y="5"/>
                      </a:lnTo>
                      <a:lnTo>
                        <a:pt x="2" y="6"/>
                      </a:lnTo>
                      <a:lnTo>
                        <a:pt x="0" y="7"/>
                      </a:lnTo>
                      <a:lnTo>
                        <a:pt x="0" y="9"/>
                      </a:lnTo>
                      <a:lnTo>
                        <a:pt x="2" y="9"/>
                      </a:lnTo>
                      <a:lnTo>
                        <a:pt x="3" y="7"/>
                      </a:lnTo>
                      <a:lnTo>
                        <a:pt x="15" y="0"/>
                      </a:ln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8" name="Freeform 428"/>
                <p:cNvSpPr>
                  <a:spLocks/>
                </p:cNvSpPr>
                <p:nvPr/>
              </p:nvSpPr>
              <p:spPr bwMode="auto">
                <a:xfrm>
                  <a:off x="1311" y="391"/>
                  <a:ext cx="6" cy="40"/>
                </a:xfrm>
                <a:custGeom>
                  <a:avLst/>
                  <a:gdLst>
                    <a:gd name="T0" fmla="*/ 5 w 6"/>
                    <a:gd name="T1" fmla="*/ 40 h 40"/>
                    <a:gd name="T2" fmla="*/ 0 w 6"/>
                    <a:gd name="T3" fmla="*/ 31 h 40"/>
                    <a:gd name="T4" fmla="*/ 0 w 6"/>
                    <a:gd name="T5" fmla="*/ 31 h 40"/>
                    <a:gd name="T6" fmla="*/ 0 w 6"/>
                    <a:gd name="T7" fmla="*/ 30 h 40"/>
                    <a:gd name="T8" fmla="*/ 1 w 6"/>
                    <a:gd name="T9" fmla="*/ 2 h 40"/>
                    <a:gd name="T10" fmla="*/ 2 w 6"/>
                    <a:gd name="T11" fmla="*/ 2 h 40"/>
                    <a:gd name="T12" fmla="*/ 6 w 6"/>
                    <a:gd name="T13" fmla="*/ 0 h 40"/>
                    <a:gd name="T14" fmla="*/ 5 w 6"/>
                    <a:gd name="T15" fmla="*/ 40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0">
                      <a:moveTo>
                        <a:pt x="5" y="40"/>
                      </a:moveTo>
                      <a:lnTo>
                        <a:pt x="0" y="31"/>
                      </a:lnTo>
                      <a:lnTo>
                        <a:pt x="0" y="31"/>
                      </a:lnTo>
                      <a:lnTo>
                        <a:pt x="0" y="30"/>
                      </a:lnTo>
                      <a:lnTo>
                        <a:pt x="1" y="2"/>
                      </a:lnTo>
                      <a:lnTo>
                        <a:pt x="2" y="2"/>
                      </a:lnTo>
                      <a:lnTo>
                        <a:pt x="6" y="0"/>
                      </a:lnTo>
                      <a:lnTo>
                        <a:pt x="5" y="40"/>
                      </a:lnTo>
                      <a:close/>
                    </a:path>
                  </a:pathLst>
                </a:custGeom>
                <a:solidFill>
                  <a:srgbClr val="D8D8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979" name="Freeform 429"/>
                <p:cNvSpPr>
                  <a:spLocks/>
                </p:cNvSpPr>
                <p:nvPr/>
              </p:nvSpPr>
              <p:spPr bwMode="auto">
                <a:xfrm>
                  <a:off x="1312" y="424"/>
                  <a:ext cx="4" cy="5"/>
                </a:xfrm>
                <a:custGeom>
                  <a:avLst/>
                  <a:gdLst>
                    <a:gd name="T0" fmla="*/ 0 w 4"/>
                    <a:gd name="T1" fmla="*/ 0 h 5"/>
                    <a:gd name="T2" fmla="*/ 0 w 4"/>
                    <a:gd name="T3" fmla="*/ 3 h 5"/>
                    <a:gd name="T4" fmla="*/ 0 w 4"/>
                    <a:gd name="T5" fmla="*/ 3 h 5"/>
                    <a:gd name="T6" fmla="*/ 1 w 4"/>
                    <a:gd name="T7" fmla="*/ 5 h 5"/>
                    <a:gd name="T8" fmla="*/ 1 w 4"/>
                    <a:gd name="T9" fmla="*/ 5 h 5"/>
                    <a:gd name="T10" fmla="*/ 4 w 4"/>
                    <a:gd name="T11" fmla="*/ 5 h 5"/>
                    <a:gd name="T12" fmla="*/ 0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0" y="0"/>
                      </a:moveTo>
                      <a:lnTo>
                        <a:pt x="0" y="3"/>
                      </a:lnTo>
                      <a:lnTo>
                        <a:pt x="0" y="3"/>
                      </a:lnTo>
                      <a:lnTo>
                        <a:pt x="1" y="5"/>
                      </a:lnTo>
                      <a:lnTo>
                        <a:pt x="1" y="5"/>
                      </a:lnTo>
                      <a:lnTo>
                        <a:pt x="4" y="5"/>
                      </a:lnTo>
                      <a:lnTo>
                        <a:pt x="0" y="0"/>
                      </a:lnTo>
                      <a:close/>
                    </a:path>
                  </a:pathLst>
                </a:custGeom>
                <a:solidFill>
                  <a:srgbClr val="BCBC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pic>
            <p:nvPicPr>
              <p:cNvPr id="886" name="Picture 4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4900" y="1207263"/>
                <a:ext cx="253817" cy="6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87" name="Picture 4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633" y="1065678"/>
                <a:ext cx="521312" cy="84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888" name="Text Box 472"/>
              <p:cNvSpPr txBox="1">
                <a:spLocks noChangeArrowheads="1"/>
              </p:cNvSpPr>
              <p:nvPr/>
            </p:nvSpPr>
            <p:spPr bwMode="auto">
              <a:xfrm>
                <a:off x="8302028" y="1514562"/>
                <a:ext cx="824790" cy="713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fi-FI" altLang="ja-JP" sz="1400" b="0" i="0" u="none" strike="noStrike" kern="0" cap="none" spc="0" normalizeH="0" baseline="0" noProof="0" dirty="0" smtClean="0">
                    <a:ln>
                      <a:noFill/>
                    </a:ln>
                    <a:solidFill>
                      <a:sysClr val="windowText" lastClr="000000"/>
                    </a:solidFill>
                    <a:effectLst/>
                    <a:uLnTx/>
                    <a:uFillTx/>
                    <a:latin typeface="Arial"/>
                    <a:ea typeface="ＭＳ ゴシック" charset="0"/>
                    <a:cs typeface="Arial"/>
                  </a:rPr>
                  <a:t>Cellular</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fi-FI" altLang="ja-JP" sz="1400" b="0" i="0" u="none" strike="noStrike" kern="0" cap="none" spc="0" normalizeH="0" baseline="0" noProof="0" dirty="0" smtClean="0">
                    <a:ln>
                      <a:noFill/>
                    </a:ln>
                    <a:solidFill>
                      <a:sysClr val="windowText" lastClr="000000"/>
                    </a:solidFill>
                    <a:effectLst/>
                    <a:uLnTx/>
                    <a:uFillTx/>
                    <a:latin typeface="Arial"/>
                    <a:ea typeface="ＭＳ ゴシック" charset="0"/>
                    <a:cs typeface="Arial"/>
                  </a:rPr>
                  <a:t>4G, 5G</a:t>
                </a:r>
                <a:endParaRPr kumimoji="1" lang="en-US" altLang="ja-JP" sz="1400" b="0" i="0" u="none" strike="noStrike" kern="0" cap="none" spc="0" normalizeH="0" baseline="0" noProof="0" dirty="0">
                  <a:ln>
                    <a:noFill/>
                  </a:ln>
                  <a:solidFill>
                    <a:sysClr val="windowText" lastClr="000000"/>
                  </a:solidFill>
                  <a:effectLst/>
                  <a:uLnTx/>
                  <a:uFillTx/>
                  <a:latin typeface="Arial"/>
                  <a:ea typeface="ＭＳ ゴシック" charset="0"/>
                  <a:cs typeface="Arial"/>
                </a:endParaRPr>
              </a:p>
            </p:txBody>
          </p:sp>
        </p:grpSp>
        <p:sp>
          <p:nvSpPr>
            <p:cNvPr id="835" name="Line 2257"/>
            <p:cNvSpPr>
              <a:spLocks noChangeShapeType="1"/>
            </p:cNvSpPr>
            <p:nvPr/>
          </p:nvSpPr>
          <p:spPr bwMode="auto">
            <a:xfrm>
              <a:off x="6351649" y="3973063"/>
              <a:ext cx="376150" cy="110085"/>
            </a:xfrm>
            <a:prstGeom prst="line">
              <a:avLst/>
            </a:prstGeom>
            <a:noFill/>
            <a:ln w="38100">
              <a:solidFill>
                <a:srgbClr val="11CDBC"/>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nvGrpSpPr>
            <p:cNvPr id="836" name="Group 835"/>
            <p:cNvGrpSpPr/>
            <p:nvPr/>
          </p:nvGrpSpPr>
          <p:grpSpPr>
            <a:xfrm>
              <a:off x="6001638" y="3639953"/>
              <a:ext cx="106169" cy="273412"/>
              <a:chOff x="2783845" y="1705677"/>
              <a:chExt cx="109429" cy="372871"/>
            </a:xfrm>
          </p:grpSpPr>
          <p:sp>
            <p:nvSpPr>
              <p:cNvPr id="879" name="Freeform 2283"/>
              <p:cNvSpPr>
                <a:spLocks/>
              </p:cNvSpPr>
              <p:nvPr/>
            </p:nvSpPr>
            <p:spPr bwMode="auto">
              <a:xfrm>
                <a:off x="2789714" y="1710084"/>
                <a:ext cx="103560" cy="142801"/>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880" name="Freeform 2295"/>
              <p:cNvSpPr>
                <a:spLocks/>
              </p:cNvSpPr>
              <p:nvPr/>
            </p:nvSpPr>
            <p:spPr bwMode="auto">
              <a:xfrm>
                <a:off x="2783845" y="1705677"/>
                <a:ext cx="103560" cy="142801"/>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81" name="Freeform 2296"/>
              <p:cNvSpPr>
                <a:spLocks/>
              </p:cNvSpPr>
              <p:nvPr/>
            </p:nvSpPr>
            <p:spPr bwMode="auto">
              <a:xfrm>
                <a:off x="2791751" y="1710085"/>
                <a:ext cx="95654" cy="117768"/>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82" name="Rectangle 2306"/>
              <p:cNvSpPr>
                <a:spLocks noChangeArrowheads="1"/>
              </p:cNvSpPr>
              <p:nvPr/>
            </p:nvSpPr>
            <p:spPr bwMode="auto">
              <a:xfrm>
                <a:off x="2805333" y="1827852"/>
                <a:ext cx="69356" cy="25069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83" name="Rectangle 2305"/>
              <p:cNvSpPr>
                <a:spLocks noChangeArrowheads="1"/>
              </p:cNvSpPr>
              <p:nvPr/>
            </p:nvSpPr>
            <p:spPr bwMode="auto">
              <a:xfrm>
                <a:off x="2817970" y="1827850"/>
                <a:ext cx="45719" cy="25069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grpSp>
          <p:nvGrpSpPr>
            <p:cNvPr id="837" name="Group 1774"/>
            <p:cNvGrpSpPr>
              <a:grpSpLocks/>
            </p:cNvGrpSpPr>
            <p:nvPr/>
          </p:nvGrpSpPr>
          <p:grpSpPr bwMode="auto">
            <a:xfrm>
              <a:off x="5536582" y="3597323"/>
              <a:ext cx="527685" cy="140802"/>
              <a:chOff x="4572000" y="3356992"/>
              <a:chExt cx="288032" cy="182880"/>
            </a:xfrm>
          </p:grpSpPr>
          <p:sp>
            <p:nvSpPr>
              <p:cNvPr id="875" name="Can 874"/>
              <p:cNvSpPr/>
              <p:nvPr/>
            </p:nvSpPr>
            <p:spPr>
              <a:xfrm rot="16200000" flipH="1">
                <a:off x="4780559" y="3396454"/>
                <a:ext cx="45720" cy="108211"/>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sp>
            <p:nvSpPr>
              <p:cNvPr id="876" name="Oval 875"/>
              <p:cNvSpPr/>
              <p:nvPr/>
            </p:nvSpPr>
            <p:spPr>
              <a:xfrm>
                <a:off x="4571534" y="3356916"/>
                <a:ext cx="60471" cy="18288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cxnSp>
            <p:nvCxnSpPr>
              <p:cNvPr id="877" name="Straight Connector 876"/>
              <p:cNvCxnSpPr>
                <a:stCxn id="876" idx="0"/>
              </p:cNvCxnSpPr>
              <p:nvPr/>
            </p:nvCxnSpPr>
            <p:spPr>
              <a:xfrm>
                <a:off x="4602366" y="3356565"/>
                <a:ext cx="149586" cy="72521"/>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cxnSp>
            <p:nvCxnSpPr>
              <p:cNvPr id="878" name="Straight Connector 877"/>
              <p:cNvCxnSpPr>
                <a:stCxn id="876" idx="4"/>
              </p:cNvCxnSpPr>
              <p:nvPr/>
            </p:nvCxnSpPr>
            <p:spPr>
              <a:xfrm flipV="1">
                <a:off x="4599808" y="3466669"/>
                <a:ext cx="149586" cy="72521"/>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grpSp>
        <p:grpSp>
          <p:nvGrpSpPr>
            <p:cNvPr id="838" name="Group 837"/>
            <p:cNvGrpSpPr/>
            <p:nvPr/>
          </p:nvGrpSpPr>
          <p:grpSpPr>
            <a:xfrm>
              <a:off x="5645644" y="4747104"/>
              <a:ext cx="106169" cy="273412"/>
              <a:chOff x="2783845" y="1705677"/>
              <a:chExt cx="109429" cy="372871"/>
            </a:xfrm>
          </p:grpSpPr>
          <p:sp>
            <p:nvSpPr>
              <p:cNvPr id="870" name="Freeform 2283"/>
              <p:cNvSpPr>
                <a:spLocks/>
              </p:cNvSpPr>
              <p:nvPr/>
            </p:nvSpPr>
            <p:spPr bwMode="auto">
              <a:xfrm>
                <a:off x="2789714" y="1710084"/>
                <a:ext cx="103560" cy="142801"/>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Arial"/>
                  <a:cs typeface="Arial"/>
                </a:endParaRPr>
              </a:p>
            </p:txBody>
          </p:sp>
          <p:sp>
            <p:nvSpPr>
              <p:cNvPr id="871" name="Freeform 2295"/>
              <p:cNvSpPr>
                <a:spLocks/>
              </p:cNvSpPr>
              <p:nvPr/>
            </p:nvSpPr>
            <p:spPr bwMode="auto">
              <a:xfrm>
                <a:off x="2783845" y="1705677"/>
                <a:ext cx="103560" cy="142801"/>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72" name="Freeform 2296"/>
              <p:cNvSpPr>
                <a:spLocks/>
              </p:cNvSpPr>
              <p:nvPr/>
            </p:nvSpPr>
            <p:spPr bwMode="auto">
              <a:xfrm>
                <a:off x="2791751" y="1710085"/>
                <a:ext cx="95654" cy="117768"/>
              </a:xfrm>
              <a:custGeom>
                <a:avLst/>
                <a:gdLst>
                  <a:gd name="T0" fmla="*/ 0 w 102"/>
                  <a:gd name="T1" fmla="*/ 9556661 h 179"/>
                  <a:gd name="T2" fmla="*/ 1297550 w 102"/>
                  <a:gd name="T3" fmla="*/ 7645010 h 179"/>
                  <a:gd name="T4" fmla="*/ 1945922 w 102"/>
                  <a:gd name="T5" fmla="*/ 6371108 h 179"/>
                  <a:gd name="T6" fmla="*/ 3243472 w 102"/>
                  <a:gd name="T7" fmla="*/ 4459456 h 179"/>
                  <a:gd name="T8" fmla="*/ 5189394 w 102"/>
                  <a:gd name="T9" fmla="*/ 3185554 h 179"/>
                  <a:gd name="T10" fmla="*/ 7784494 w 102"/>
                  <a:gd name="T11" fmla="*/ 1911652 h 179"/>
                  <a:gd name="T12" fmla="*/ 10379594 w 102"/>
                  <a:gd name="T13" fmla="*/ 1273902 h 179"/>
                  <a:gd name="T14" fmla="*/ 13623066 w 102"/>
                  <a:gd name="T15" fmla="*/ 636951 h 179"/>
                  <a:gd name="T16" fmla="*/ 16866538 w 102"/>
                  <a:gd name="T17" fmla="*/ 0 h 179"/>
                  <a:gd name="T18" fmla="*/ 19461638 w 102"/>
                  <a:gd name="T19" fmla="*/ 636951 h 179"/>
                  <a:gd name="T20" fmla="*/ 23354288 w 102"/>
                  <a:gd name="T21" fmla="*/ 1273902 h 179"/>
                  <a:gd name="T22" fmla="*/ 25948583 w 102"/>
                  <a:gd name="T23" fmla="*/ 1911652 h 179"/>
                  <a:gd name="T24" fmla="*/ 28543682 w 102"/>
                  <a:gd name="T25" fmla="*/ 3185554 h 179"/>
                  <a:gd name="T26" fmla="*/ 30489605 w 102"/>
                  <a:gd name="T27" fmla="*/ 4459456 h 179"/>
                  <a:gd name="T28" fmla="*/ 31787155 w 102"/>
                  <a:gd name="T29" fmla="*/ 6371108 h 179"/>
                  <a:gd name="T30" fmla="*/ 32436332 w 102"/>
                  <a:gd name="T31" fmla="*/ 7645010 h 179"/>
                  <a:gd name="T32" fmla="*/ 33084704 w 102"/>
                  <a:gd name="T33" fmla="*/ 9556661 h 179"/>
                  <a:gd name="T34" fmla="*/ 33084704 w 102"/>
                  <a:gd name="T35" fmla="*/ 57339170 h 179"/>
                  <a:gd name="T36" fmla="*/ 32436332 w 102"/>
                  <a:gd name="T37" fmla="*/ 55427518 h 179"/>
                  <a:gd name="T38" fmla="*/ 31787155 w 102"/>
                  <a:gd name="T39" fmla="*/ 53515867 h 179"/>
                  <a:gd name="T40" fmla="*/ 30489605 w 102"/>
                  <a:gd name="T41" fmla="*/ 51605013 h 179"/>
                  <a:gd name="T42" fmla="*/ 28543682 w 102"/>
                  <a:gd name="T43" fmla="*/ 50331111 h 179"/>
                  <a:gd name="T44" fmla="*/ 25948583 w 102"/>
                  <a:gd name="T45" fmla="*/ 49056411 h 179"/>
                  <a:gd name="T46" fmla="*/ 23354288 w 102"/>
                  <a:gd name="T47" fmla="*/ 48419459 h 179"/>
                  <a:gd name="T48" fmla="*/ 19461638 w 102"/>
                  <a:gd name="T49" fmla="*/ 47782508 h 179"/>
                  <a:gd name="T50" fmla="*/ 16866538 w 102"/>
                  <a:gd name="T51" fmla="*/ 47782508 h 179"/>
                  <a:gd name="T52" fmla="*/ 13623066 w 102"/>
                  <a:gd name="T53" fmla="*/ 47782508 h 179"/>
                  <a:gd name="T54" fmla="*/ 10379594 w 102"/>
                  <a:gd name="T55" fmla="*/ 48419459 h 179"/>
                  <a:gd name="T56" fmla="*/ 7784494 w 102"/>
                  <a:gd name="T57" fmla="*/ 49056411 h 179"/>
                  <a:gd name="T58" fmla="*/ 5189394 w 102"/>
                  <a:gd name="T59" fmla="*/ 50331111 h 179"/>
                  <a:gd name="T60" fmla="*/ 3243472 w 102"/>
                  <a:gd name="T61" fmla="*/ 51605013 h 179"/>
                  <a:gd name="T62" fmla="*/ 1945922 w 102"/>
                  <a:gd name="T63" fmla="*/ 53515867 h 179"/>
                  <a:gd name="T64" fmla="*/ 1297550 w 102"/>
                  <a:gd name="T65" fmla="*/ 55427518 h 179"/>
                  <a:gd name="T66" fmla="*/ 0 w 102"/>
                  <a:gd name="T67" fmla="*/ 57339170 h 179"/>
                  <a:gd name="T68" fmla="*/ 0 w 102"/>
                  <a:gd name="T69" fmla="*/ 9556661 h 179"/>
                  <a:gd name="T70" fmla="*/ 0 w 102"/>
                  <a:gd name="T71" fmla="*/ 9556661 h 17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2" h="179">
                    <a:moveTo>
                      <a:pt x="0" y="29"/>
                    </a:moveTo>
                    <a:lnTo>
                      <a:pt x="3" y="23"/>
                    </a:lnTo>
                    <a:lnTo>
                      <a:pt x="6" y="19"/>
                    </a:lnTo>
                    <a:lnTo>
                      <a:pt x="10" y="13"/>
                    </a:lnTo>
                    <a:lnTo>
                      <a:pt x="15" y="9"/>
                    </a:lnTo>
                    <a:lnTo>
                      <a:pt x="23" y="6"/>
                    </a:lnTo>
                    <a:lnTo>
                      <a:pt x="32" y="3"/>
                    </a:lnTo>
                    <a:lnTo>
                      <a:pt x="41" y="1"/>
                    </a:lnTo>
                    <a:lnTo>
                      <a:pt x="51" y="0"/>
                    </a:lnTo>
                    <a:lnTo>
                      <a:pt x="60" y="1"/>
                    </a:lnTo>
                    <a:lnTo>
                      <a:pt x="71" y="3"/>
                    </a:lnTo>
                    <a:lnTo>
                      <a:pt x="80" y="6"/>
                    </a:lnTo>
                    <a:lnTo>
                      <a:pt x="87" y="9"/>
                    </a:lnTo>
                    <a:lnTo>
                      <a:pt x="93" y="13"/>
                    </a:lnTo>
                    <a:lnTo>
                      <a:pt x="97" y="19"/>
                    </a:lnTo>
                    <a:lnTo>
                      <a:pt x="100" y="23"/>
                    </a:lnTo>
                    <a:lnTo>
                      <a:pt x="102" y="29"/>
                    </a:lnTo>
                    <a:lnTo>
                      <a:pt x="102" y="179"/>
                    </a:lnTo>
                    <a:lnTo>
                      <a:pt x="100" y="173"/>
                    </a:lnTo>
                    <a:lnTo>
                      <a:pt x="97" y="168"/>
                    </a:lnTo>
                    <a:lnTo>
                      <a:pt x="93" y="162"/>
                    </a:lnTo>
                    <a:lnTo>
                      <a:pt x="87" y="158"/>
                    </a:lnTo>
                    <a:lnTo>
                      <a:pt x="80" y="153"/>
                    </a:lnTo>
                    <a:lnTo>
                      <a:pt x="71" y="152"/>
                    </a:lnTo>
                    <a:lnTo>
                      <a:pt x="60" y="149"/>
                    </a:lnTo>
                    <a:lnTo>
                      <a:pt x="51" y="149"/>
                    </a:lnTo>
                    <a:lnTo>
                      <a:pt x="41" y="149"/>
                    </a:lnTo>
                    <a:lnTo>
                      <a:pt x="32" y="152"/>
                    </a:lnTo>
                    <a:lnTo>
                      <a:pt x="23" y="153"/>
                    </a:lnTo>
                    <a:lnTo>
                      <a:pt x="15" y="158"/>
                    </a:lnTo>
                    <a:lnTo>
                      <a:pt x="10" y="162"/>
                    </a:lnTo>
                    <a:lnTo>
                      <a:pt x="6" y="168"/>
                    </a:lnTo>
                    <a:lnTo>
                      <a:pt x="3" y="173"/>
                    </a:lnTo>
                    <a:lnTo>
                      <a:pt x="0" y="17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73" name="Rectangle 2306"/>
              <p:cNvSpPr>
                <a:spLocks noChangeArrowheads="1"/>
              </p:cNvSpPr>
              <p:nvPr/>
            </p:nvSpPr>
            <p:spPr bwMode="auto">
              <a:xfrm>
                <a:off x="2805333" y="1827852"/>
                <a:ext cx="69356" cy="25069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74" name="Rectangle 2305"/>
              <p:cNvSpPr>
                <a:spLocks noChangeArrowheads="1"/>
              </p:cNvSpPr>
              <p:nvPr/>
            </p:nvSpPr>
            <p:spPr bwMode="auto">
              <a:xfrm>
                <a:off x="2817970" y="1827850"/>
                <a:ext cx="45719" cy="25069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grpSp>
          <p:nvGrpSpPr>
            <p:cNvPr id="839" name="Group 1774"/>
            <p:cNvGrpSpPr>
              <a:grpSpLocks/>
            </p:cNvGrpSpPr>
            <p:nvPr/>
          </p:nvGrpSpPr>
          <p:grpSpPr bwMode="auto">
            <a:xfrm rot="3044564">
              <a:off x="5431378" y="4567917"/>
              <a:ext cx="312555" cy="207208"/>
              <a:chOff x="4572000" y="3356992"/>
              <a:chExt cx="288032" cy="182880"/>
            </a:xfrm>
          </p:grpSpPr>
          <p:sp>
            <p:nvSpPr>
              <p:cNvPr id="866" name="Can 865"/>
              <p:cNvSpPr/>
              <p:nvPr/>
            </p:nvSpPr>
            <p:spPr>
              <a:xfrm rot="16200000" flipH="1">
                <a:off x="4780559" y="3396454"/>
                <a:ext cx="45720" cy="108211"/>
              </a:xfrm>
              <a:prstGeom prst="can">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sp>
            <p:nvSpPr>
              <p:cNvPr id="867" name="Oval 866"/>
              <p:cNvSpPr/>
              <p:nvPr/>
            </p:nvSpPr>
            <p:spPr>
              <a:xfrm>
                <a:off x="4571534" y="3356916"/>
                <a:ext cx="60471" cy="182880"/>
              </a:xfrm>
              <a:prstGeom prst="ellipse">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 lastClr="FFFFFF"/>
                  </a:solidFill>
                  <a:effectLst/>
                  <a:uLnTx/>
                  <a:uFillTx/>
                  <a:latin typeface="Arial"/>
                  <a:ea typeface="+mn-ea"/>
                  <a:cs typeface="Arial"/>
                </a:endParaRPr>
              </a:p>
            </p:txBody>
          </p:sp>
          <p:cxnSp>
            <p:nvCxnSpPr>
              <p:cNvPr id="868" name="Straight Connector 867"/>
              <p:cNvCxnSpPr>
                <a:stCxn id="867" idx="0"/>
              </p:cNvCxnSpPr>
              <p:nvPr/>
            </p:nvCxnSpPr>
            <p:spPr>
              <a:xfrm>
                <a:off x="4602366" y="3356565"/>
                <a:ext cx="149586" cy="72521"/>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cxnSp>
            <p:nvCxnSpPr>
              <p:cNvPr id="869" name="Straight Connector 868"/>
              <p:cNvCxnSpPr>
                <a:stCxn id="867" idx="4"/>
              </p:cNvCxnSpPr>
              <p:nvPr/>
            </p:nvCxnSpPr>
            <p:spPr>
              <a:xfrm flipV="1">
                <a:off x="4599808" y="3466669"/>
                <a:ext cx="149586" cy="72521"/>
              </a:xfrm>
              <a:prstGeom prst="line">
                <a:avLst/>
              </a:prstGeom>
              <a:noFill/>
              <a:ln w="9525" cap="flat" cmpd="sng" algn="ctr">
                <a:solidFill>
                  <a:srgbClr val="1F497D"/>
                </a:solidFill>
                <a:prstDash val="solid"/>
              </a:ln>
              <a:effectLst>
                <a:outerShdw blurRad="40000" dist="20000" dir="5400000" rotWithShape="0">
                  <a:srgbClr val="000000">
                    <a:alpha val="38000"/>
                  </a:srgbClr>
                </a:outerShdw>
              </a:effectLst>
            </p:spPr>
          </p:cxnSp>
        </p:grpSp>
        <p:sp>
          <p:nvSpPr>
            <p:cNvPr id="840" name="Rectangle 839"/>
            <p:cNvSpPr/>
            <p:nvPr/>
          </p:nvSpPr>
          <p:spPr>
            <a:xfrm>
              <a:off x="6137717" y="4783203"/>
              <a:ext cx="1561608" cy="52322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Heterogeneous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 </a:t>
              </a:r>
              <a:r>
                <a:rPr kumimoji="0" lang="en-US" sz="1400" b="0" i="0" u="none" strike="noStrike" kern="0" cap="none" spc="0" normalizeH="0" baseline="0" noProof="0" dirty="0">
                  <a:ln>
                    <a:noFill/>
                  </a:ln>
                  <a:solidFill>
                    <a:sysClr val="windowText" lastClr="000000"/>
                  </a:solidFill>
                  <a:effectLst/>
                  <a:uLnTx/>
                  <a:uFillTx/>
                  <a:latin typeface="Arial"/>
                  <a:cs typeface="Arial"/>
                </a:rPr>
                <a:t>access networks</a:t>
              </a:r>
            </a:p>
          </p:txBody>
        </p:sp>
        <p:sp>
          <p:nvSpPr>
            <p:cNvPr id="841" name="Rectangle 840"/>
            <p:cNvSpPr/>
            <p:nvPr/>
          </p:nvSpPr>
          <p:spPr>
            <a:xfrm>
              <a:off x="1161177" y="5072888"/>
              <a:ext cx="1082611" cy="307777"/>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rPr>
                <a:t>Metro/Core</a:t>
              </a:r>
            </a:p>
          </p:txBody>
        </p:sp>
        <p:grpSp>
          <p:nvGrpSpPr>
            <p:cNvPr id="842" name="Group 841"/>
            <p:cNvGrpSpPr/>
            <p:nvPr/>
          </p:nvGrpSpPr>
          <p:grpSpPr>
            <a:xfrm>
              <a:off x="6521489" y="3449879"/>
              <a:ext cx="1092007" cy="368661"/>
              <a:chOff x="8331736" y="4124249"/>
              <a:chExt cx="1125537" cy="552254"/>
            </a:xfrm>
          </p:grpSpPr>
          <p:sp>
            <p:nvSpPr>
              <p:cNvPr id="862" name="Rectangle 6"/>
              <p:cNvSpPr>
                <a:spLocks noChangeArrowheads="1"/>
              </p:cNvSpPr>
              <p:nvPr/>
            </p:nvSpPr>
            <p:spPr bwMode="auto">
              <a:xfrm>
                <a:off x="8331736" y="4263949"/>
                <a:ext cx="109537" cy="263525"/>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63" name="Rectangle 7"/>
              <p:cNvSpPr>
                <a:spLocks noChangeArrowheads="1"/>
              </p:cNvSpPr>
              <p:nvPr/>
            </p:nvSpPr>
            <p:spPr bwMode="auto">
              <a:xfrm>
                <a:off x="8460323" y="4233787"/>
                <a:ext cx="942975" cy="333375"/>
              </a:xfrm>
              <a:prstGeom prst="rect">
                <a:avLst/>
              </a:prstGeom>
              <a:solidFill>
                <a:srgbClr val="C1CE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64" name="Rectangle 8"/>
              <p:cNvSpPr>
                <a:spLocks noChangeArrowheads="1"/>
              </p:cNvSpPr>
              <p:nvPr/>
            </p:nvSpPr>
            <p:spPr bwMode="auto">
              <a:xfrm>
                <a:off x="8506361" y="4243311"/>
                <a:ext cx="645619" cy="433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spAutoFit/>
              </a:bodyPr>
              <a:lstStyle/>
              <a:p>
                <a:pPr marL="0" marR="0" lvl="0" indent="0" defTabSz="585788" eaLnBrk="1" fontAlgn="auto" latinLnBrk="0" hangingPunct="1">
                  <a:lnSpc>
                    <a:spcPct val="100000"/>
                  </a:lnSpc>
                  <a:spcBef>
                    <a:spcPct val="30000"/>
                  </a:spcBef>
                  <a:spcAft>
                    <a:spcPts val="0"/>
                  </a:spcAft>
                  <a:buClrTx/>
                  <a:buSzTx/>
                  <a:buFont typeface="Arial" charset="0"/>
                  <a:buNone/>
                  <a:tabLst/>
                  <a:defRPr/>
                </a:pPr>
                <a:r>
                  <a:rPr kumimoji="0" lang="en-US" sz="1400" b="0" i="0" u="none" strike="noStrike" kern="0" cap="none" spc="0" normalizeH="0" baseline="0" noProof="0" dirty="0">
                    <a:ln>
                      <a:noFill/>
                    </a:ln>
                    <a:solidFill>
                      <a:sysClr val="windowText" lastClr="000000"/>
                    </a:solidFill>
                    <a:effectLst/>
                    <a:uLnTx/>
                    <a:uFillTx/>
                    <a:latin typeface="Arial"/>
                    <a:cs typeface="Arial"/>
                  </a:rPr>
                  <a:t>Home</a:t>
                </a:r>
              </a:p>
            </p:txBody>
          </p:sp>
          <p:sp>
            <p:nvSpPr>
              <p:cNvPr id="865" name="AutoShape 110"/>
              <p:cNvSpPr>
                <a:spLocks noChangeArrowheads="1"/>
              </p:cNvSpPr>
              <p:nvPr/>
            </p:nvSpPr>
            <p:spPr bwMode="auto">
              <a:xfrm>
                <a:off x="8412698" y="4124249"/>
                <a:ext cx="1044575" cy="107950"/>
              </a:xfrm>
              <a:prstGeom prst="triangle">
                <a:avLst>
                  <a:gd name="adj" fmla="val 49995"/>
                </a:avLst>
              </a:prstGeom>
              <a:solidFill>
                <a:srgbClr val="C1CE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sp>
          <p:nvSpPr>
            <p:cNvPr id="843" name="Line 2256"/>
            <p:cNvSpPr>
              <a:spLocks noChangeShapeType="1"/>
            </p:cNvSpPr>
            <p:nvPr/>
          </p:nvSpPr>
          <p:spPr bwMode="auto">
            <a:xfrm flipH="1" flipV="1">
              <a:off x="6107806" y="3075379"/>
              <a:ext cx="396502" cy="578194"/>
            </a:xfrm>
            <a:prstGeom prst="line">
              <a:avLst/>
            </a:prstGeom>
            <a:noFill/>
            <a:ln w="38100">
              <a:solidFill>
                <a:srgbClr val="FFFFFF"/>
              </a:solidFill>
              <a:round/>
              <a:headEnd type="triangle"/>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nvGrpSpPr>
            <p:cNvPr id="844" name="Group 843"/>
            <p:cNvGrpSpPr/>
            <p:nvPr/>
          </p:nvGrpSpPr>
          <p:grpSpPr>
            <a:xfrm>
              <a:off x="6362735" y="2708094"/>
              <a:ext cx="1255234" cy="746035"/>
              <a:chOff x="6254391" y="2498235"/>
              <a:chExt cx="1293776" cy="1017419"/>
            </a:xfrm>
          </p:grpSpPr>
          <p:grpSp>
            <p:nvGrpSpPr>
              <p:cNvPr id="846" name="Group 43"/>
              <p:cNvGrpSpPr>
                <a:grpSpLocks/>
              </p:cNvGrpSpPr>
              <p:nvPr/>
            </p:nvGrpSpPr>
            <p:grpSpPr bwMode="auto">
              <a:xfrm>
                <a:off x="6333786" y="2706014"/>
                <a:ext cx="579057" cy="671856"/>
                <a:chOff x="4626" y="1802"/>
                <a:chExt cx="668" cy="532"/>
              </a:xfrm>
            </p:grpSpPr>
            <p:sp>
              <p:nvSpPr>
                <p:cNvPr id="856" name="Line 35"/>
                <p:cNvSpPr>
                  <a:spLocks noChangeShapeType="1"/>
                </p:cNvSpPr>
                <p:nvPr/>
              </p:nvSpPr>
              <p:spPr bwMode="auto">
                <a:xfrm>
                  <a:off x="5174" y="2110"/>
                  <a:ext cx="0" cy="221"/>
                </a:xfrm>
                <a:prstGeom prst="line">
                  <a:avLst/>
                </a:prstGeom>
                <a:noFill/>
                <a:ln w="50800">
                  <a:solidFill>
                    <a:srgbClr val="00B7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57" name="Line 38"/>
                <p:cNvSpPr>
                  <a:spLocks noChangeShapeType="1"/>
                </p:cNvSpPr>
                <p:nvPr/>
              </p:nvSpPr>
              <p:spPr bwMode="auto">
                <a:xfrm>
                  <a:off x="4685" y="1988"/>
                  <a:ext cx="494" cy="0"/>
                </a:xfrm>
                <a:prstGeom prst="line">
                  <a:avLst/>
                </a:prstGeom>
                <a:noFill/>
                <a:ln w="50800">
                  <a:solidFill>
                    <a:srgbClr val="00B7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58" name="Line 39"/>
                <p:cNvSpPr>
                  <a:spLocks noChangeShapeType="1"/>
                </p:cNvSpPr>
                <p:nvPr/>
              </p:nvSpPr>
              <p:spPr bwMode="auto">
                <a:xfrm flipV="1">
                  <a:off x="4626" y="2098"/>
                  <a:ext cx="571" cy="4"/>
                </a:xfrm>
                <a:prstGeom prst="line">
                  <a:avLst/>
                </a:prstGeom>
                <a:noFill/>
                <a:ln w="50800">
                  <a:solidFill>
                    <a:srgbClr val="00B7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59" name="Line 40"/>
                <p:cNvSpPr>
                  <a:spLocks noChangeShapeType="1"/>
                </p:cNvSpPr>
                <p:nvPr/>
              </p:nvSpPr>
              <p:spPr bwMode="auto">
                <a:xfrm>
                  <a:off x="5165" y="2334"/>
                  <a:ext cx="129" cy="0"/>
                </a:xfrm>
                <a:prstGeom prst="line">
                  <a:avLst/>
                </a:prstGeom>
                <a:noFill/>
                <a:ln w="50800">
                  <a:solidFill>
                    <a:srgbClr val="00B7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60" name="Line 41"/>
                <p:cNvSpPr>
                  <a:spLocks noChangeShapeType="1"/>
                </p:cNvSpPr>
                <p:nvPr/>
              </p:nvSpPr>
              <p:spPr bwMode="auto">
                <a:xfrm>
                  <a:off x="5171" y="1810"/>
                  <a:ext cx="0" cy="182"/>
                </a:xfrm>
                <a:prstGeom prst="line">
                  <a:avLst/>
                </a:prstGeom>
                <a:noFill/>
                <a:ln w="50800">
                  <a:solidFill>
                    <a:srgbClr val="00B7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61" name="Line 42"/>
                <p:cNvSpPr>
                  <a:spLocks noChangeShapeType="1"/>
                </p:cNvSpPr>
                <p:nvPr/>
              </p:nvSpPr>
              <p:spPr bwMode="auto">
                <a:xfrm>
                  <a:off x="5154" y="1802"/>
                  <a:ext cx="129" cy="0"/>
                </a:xfrm>
                <a:prstGeom prst="line">
                  <a:avLst/>
                </a:prstGeom>
                <a:noFill/>
                <a:ln w="50800">
                  <a:solidFill>
                    <a:srgbClr val="00B7A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sp>
            <p:nvSpPr>
              <p:cNvPr id="847" name="Rectangle 100"/>
              <p:cNvSpPr>
                <a:spLocks noChangeArrowheads="1"/>
              </p:cNvSpPr>
              <p:nvPr/>
            </p:nvSpPr>
            <p:spPr bwMode="auto">
              <a:xfrm flipH="1">
                <a:off x="6254391" y="2739911"/>
                <a:ext cx="145922" cy="542926"/>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nvGrpSpPr>
              <p:cNvPr id="848" name="Group 847"/>
              <p:cNvGrpSpPr/>
              <p:nvPr/>
            </p:nvGrpSpPr>
            <p:grpSpPr>
              <a:xfrm>
                <a:off x="6842490" y="2498235"/>
                <a:ext cx="687746" cy="521376"/>
                <a:chOff x="6842490" y="2259179"/>
                <a:chExt cx="687746" cy="521376"/>
              </a:xfrm>
            </p:grpSpPr>
            <p:sp>
              <p:nvSpPr>
                <p:cNvPr id="853" name="Rectangle 44"/>
                <p:cNvSpPr>
                  <a:spLocks noChangeArrowheads="1"/>
                </p:cNvSpPr>
                <p:nvPr/>
              </p:nvSpPr>
              <p:spPr bwMode="auto">
                <a:xfrm>
                  <a:off x="6867925" y="2376654"/>
                  <a:ext cx="472141" cy="333375"/>
                </a:xfrm>
                <a:prstGeom prst="rect">
                  <a:avLst/>
                </a:prstGeom>
                <a:solidFill>
                  <a:srgbClr val="C1CE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54" name="Rectangle 45"/>
                <p:cNvSpPr>
                  <a:spLocks noChangeArrowheads="1"/>
                </p:cNvSpPr>
                <p:nvPr/>
              </p:nvSpPr>
              <p:spPr bwMode="auto">
                <a:xfrm>
                  <a:off x="6884617" y="2386179"/>
                  <a:ext cx="645619" cy="39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spAutoFit/>
                </a:bodyPr>
                <a:lstStyle/>
                <a:p>
                  <a:pPr marL="0" marR="0" lvl="0" indent="0" defTabSz="585788" eaLnBrk="1" fontAlgn="auto" latinLnBrk="0" hangingPunct="1">
                    <a:lnSpc>
                      <a:spcPct val="100000"/>
                    </a:lnSpc>
                    <a:spcBef>
                      <a:spcPct val="30000"/>
                    </a:spcBef>
                    <a:spcAft>
                      <a:spcPts val="0"/>
                    </a:spcAft>
                    <a:buClrTx/>
                    <a:buSzTx/>
                    <a:buFont typeface="Arial" charset="0"/>
                    <a:buNone/>
                    <a:tabLst/>
                    <a:defRPr/>
                  </a:pPr>
                  <a:r>
                    <a:rPr kumimoji="0" lang="en-US" sz="1400" b="0" i="0" u="none" strike="noStrike" kern="0" cap="none" spc="0" normalizeH="0" baseline="0" noProof="0" dirty="0">
                      <a:ln>
                        <a:noFill/>
                      </a:ln>
                      <a:solidFill>
                        <a:sysClr val="windowText" lastClr="000000"/>
                      </a:solidFill>
                      <a:effectLst/>
                      <a:uLnTx/>
                      <a:uFillTx/>
                      <a:latin typeface="Arial"/>
                      <a:cs typeface="Arial"/>
                    </a:rPr>
                    <a:t>Home</a:t>
                  </a:r>
                </a:p>
              </p:txBody>
            </p:sp>
            <p:sp>
              <p:nvSpPr>
                <p:cNvPr id="855" name="AutoShape 115"/>
                <p:cNvSpPr>
                  <a:spLocks noChangeArrowheads="1"/>
                </p:cNvSpPr>
                <p:nvPr/>
              </p:nvSpPr>
              <p:spPr bwMode="auto">
                <a:xfrm>
                  <a:off x="6842490" y="2259179"/>
                  <a:ext cx="523011" cy="107950"/>
                </a:xfrm>
                <a:prstGeom prst="triangle">
                  <a:avLst>
                    <a:gd name="adj" fmla="val 49995"/>
                  </a:avLst>
                </a:prstGeom>
                <a:solidFill>
                  <a:srgbClr val="C1CE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grpSp>
            <p:nvGrpSpPr>
              <p:cNvPr id="849" name="Group 848"/>
              <p:cNvGrpSpPr/>
              <p:nvPr/>
            </p:nvGrpSpPr>
            <p:grpSpPr>
              <a:xfrm>
                <a:off x="6860421" y="2994278"/>
                <a:ext cx="687746" cy="521376"/>
                <a:chOff x="6842490" y="2259179"/>
                <a:chExt cx="687746" cy="521376"/>
              </a:xfrm>
            </p:grpSpPr>
            <p:sp>
              <p:nvSpPr>
                <p:cNvPr id="850" name="Rectangle 44"/>
                <p:cNvSpPr>
                  <a:spLocks noChangeArrowheads="1"/>
                </p:cNvSpPr>
                <p:nvPr/>
              </p:nvSpPr>
              <p:spPr bwMode="auto">
                <a:xfrm>
                  <a:off x="6867925" y="2376654"/>
                  <a:ext cx="472141" cy="333375"/>
                </a:xfrm>
                <a:prstGeom prst="rect">
                  <a:avLst/>
                </a:prstGeom>
                <a:solidFill>
                  <a:srgbClr val="C1CE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sp>
              <p:nvSpPr>
                <p:cNvPr id="851" name="Rectangle 45"/>
                <p:cNvSpPr>
                  <a:spLocks noChangeArrowheads="1"/>
                </p:cNvSpPr>
                <p:nvPr/>
              </p:nvSpPr>
              <p:spPr bwMode="auto">
                <a:xfrm>
                  <a:off x="6884617" y="2386179"/>
                  <a:ext cx="645619" cy="39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3025" tIns="36512" rIns="73025" bIns="36512">
                  <a:spAutoFit/>
                </a:bodyPr>
                <a:lstStyle/>
                <a:p>
                  <a:pPr marL="0" marR="0" lvl="0" indent="0" defTabSz="585788" eaLnBrk="1" fontAlgn="auto" latinLnBrk="0" hangingPunct="1">
                    <a:lnSpc>
                      <a:spcPct val="100000"/>
                    </a:lnSpc>
                    <a:spcBef>
                      <a:spcPct val="30000"/>
                    </a:spcBef>
                    <a:spcAft>
                      <a:spcPts val="0"/>
                    </a:spcAft>
                    <a:buClrTx/>
                    <a:buSzTx/>
                    <a:buFont typeface="Arial" charset="0"/>
                    <a:buNone/>
                    <a:tabLst/>
                    <a:defRPr/>
                  </a:pPr>
                  <a:r>
                    <a:rPr kumimoji="0" lang="en-US" sz="1400" b="0" i="0" u="none" strike="noStrike" kern="0" cap="none" spc="0" normalizeH="0" baseline="0" noProof="0">
                      <a:ln>
                        <a:noFill/>
                      </a:ln>
                      <a:solidFill>
                        <a:sysClr val="windowText" lastClr="000000"/>
                      </a:solidFill>
                      <a:effectLst/>
                      <a:uLnTx/>
                      <a:uFillTx/>
                      <a:latin typeface="Arial"/>
                      <a:cs typeface="Arial"/>
                    </a:rPr>
                    <a:t>Home</a:t>
                  </a:r>
                </a:p>
              </p:txBody>
            </p:sp>
            <p:sp>
              <p:nvSpPr>
                <p:cNvPr id="852" name="AutoShape 115"/>
                <p:cNvSpPr>
                  <a:spLocks noChangeArrowheads="1"/>
                </p:cNvSpPr>
                <p:nvPr/>
              </p:nvSpPr>
              <p:spPr bwMode="auto">
                <a:xfrm>
                  <a:off x="6842490" y="2259179"/>
                  <a:ext cx="523011" cy="107950"/>
                </a:xfrm>
                <a:prstGeom prst="triangle">
                  <a:avLst>
                    <a:gd name="adj" fmla="val 49995"/>
                  </a:avLst>
                </a:prstGeom>
                <a:solidFill>
                  <a:srgbClr val="C1CEFF"/>
                </a:solidFill>
                <a:ln w="127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ysClr val="windowText" lastClr="000000"/>
                    </a:solidFill>
                    <a:effectLst/>
                    <a:uLnTx/>
                    <a:uFillTx/>
                    <a:latin typeface="Arial"/>
                    <a:cs typeface="Arial"/>
                  </a:endParaRPr>
                </a:p>
              </p:txBody>
            </p:sp>
          </p:grpSp>
        </p:grpSp>
        <p:sp>
          <p:nvSpPr>
            <p:cNvPr id="845" name="Rectangle 844"/>
            <p:cNvSpPr/>
            <p:nvPr/>
          </p:nvSpPr>
          <p:spPr>
            <a:xfrm>
              <a:off x="6171085" y="2681432"/>
              <a:ext cx="573807" cy="307777"/>
            </a:xfrm>
            <a:prstGeom prst="rect">
              <a:avLst/>
            </a:prstGeom>
          </p:spPr>
          <p:txBody>
            <a:bodyPr wrap="none">
              <a:spAutoFit/>
            </a:bodyPr>
            <a:lstStyle/>
            <a:p>
              <a:pPr marL="0" marR="0" lvl="0" indent="0" defTabSz="585788" eaLnBrk="1" fontAlgn="auto" latinLnBrk="0" hangingPunct="1">
                <a:lnSpc>
                  <a:spcPct val="100000"/>
                </a:lnSpc>
                <a:spcBef>
                  <a:spcPct val="30000"/>
                </a:spcBef>
                <a:spcAft>
                  <a:spcPts val="0"/>
                </a:spcAft>
                <a:buClrTx/>
                <a:buSzTx/>
                <a:buFont typeface="Arial" charset="0"/>
                <a:buNone/>
                <a:tabLst/>
                <a:defRPr/>
              </a:pPr>
              <a:r>
                <a:rPr kumimoji="0" lang="en-US" sz="1400" b="0" i="0" u="none" strike="noStrike" kern="0" cap="none" spc="0" normalizeH="0" baseline="0" noProof="0" dirty="0" smtClean="0">
                  <a:ln>
                    <a:noFill/>
                  </a:ln>
                  <a:solidFill>
                    <a:sysClr val="windowText" lastClr="000000"/>
                  </a:solidFill>
                  <a:effectLst/>
                  <a:uLnTx/>
                  <a:uFillTx/>
                  <a:latin typeface="Arial"/>
                  <a:cs typeface="Arial"/>
                </a:rPr>
                <a:t>Curb</a:t>
              </a:r>
              <a:endParaRPr kumimoji="0" lang="en-US" sz="1400" b="0" i="0" u="none" strike="noStrike" kern="0" cap="none" spc="0" normalizeH="0" baseline="0" noProof="0" dirty="0">
                <a:ln>
                  <a:noFill/>
                </a:ln>
                <a:solidFill>
                  <a:sysClr val="windowText" lastClr="000000"/>
                </a:solidFill>
                <a:effectLst/>
                <a:uLnTx/>
                <a:uFillTx/>
                <a:latin typeface="Arial"/>
                <a:cs typeface="Arial"/>
              </a:endParaRPr>
            </a:p>
          </p:txBody>
        </p:sp>
      </p:grpSp>
      <p:pic>
        <p:nvPicPr>
          <p:cNvPr id="1180" name="Picture 1179" descr="Test3.ep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31362" y="21644113"/>
            <a:ext cx="5499557" cy="3657600"/>
          </a:xfrm>
          <a:prstGeom prst="rect">
            <a:avLst/>
          </a:prstGeom>
        </p:spPr>
      </p:pic>
      <p:grpSp>
        <p:nvGrpSpPr>
          <p:cNvPr id="1183" name="Group 1182"/>
          <p:cNvGrpSpPr/>
          <p:nvPr/>
        </p:nvGrpSpPr>
        <p:grpSpPr>
          <a:xfrm>
            <a:off x="10403231" y="22253713"/>
            <a:ext cx="3088569" cy="381000"/>
            <a:chOff x="5410200" y="1295400"/>
            <a:chExt cx="3088569" cy="381000"/>
          </a:xfrm>
        </p:grpSpPr>
        <p:sp>
          <p:nvSpPr>
            <p:cNvPr id="1184" name="Oval 1183"/>
            <p:cNvSpPr/>
            <p:nvPr/>
          </p:nvSpPr>
          <p:spPr>
            <a:xfrm>
              <a:off x="5410200" y="1447800"/>
              <a:ext cx="76200" cy="228600"/>
            </a:xfrm>
            <a:prstGeom prst="ellipse">
              <a:avLst/>
            </a:prstGeom>
            <a:noFill/>
            <a:ln w="9525" cap="flat" cmpd="sng" algn="ctr">
              <a:solidFill>
                <a:srgbClr val="3366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1185" name="Rectangle 1184"/>
            <p:cNvSpPr/>
            <p:nvPr/>
          </p:nvSpPr>
          <p:spPr>
            <a:xfrm>
              <a:off x="6006507" y="1295400"/>
              <a:ext cx="2492262" cy="369332"/>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FF"/>
                  </a:solidFill>
                  <a:effectLst/>
                  <a:uLnTx/>
                  <a:uFillTx/>
                  <a:latin typeface="Arial"/>
                  <a:cs typeface="Arial"/>
                </a:rPr>
                <a:t>Without </a:t>
              </a:r>
              <a:r>
                <a:rPr kumimoji="0" lang="en-US" sz="1800" b="0" i="0" u="none" strike="noStrike" kern="0" cap="none" spc="0" normalizeH="0" baseline="0" noProof="0" dirty="0">
                  <a:ln>
                    <a:noFill/>
                  </a:ln>
                  <a:solidFill>
                    <a:srgbClr val="000000"/>
                  </a:solidFill>
                  <a:effectLst/>
                  <a:uLnTx/>
                  <a:uFillTx/>
                  <a:latin typeface="Arial"/>
                  <a:cs typeface="Arial"/>
                </a:rPr>
                <a:t>Adaptive Rate</a:t>
              </a:r>
            </a:p>
          </p:txBody>
        </p:sp>
        <p:cxnSp>
          <p:nvCxnSpPr>
            <p:cNvPr id="1186" name="Straight Arrow Connector 1185"/>
            <p:cNvCxnSpPr/>
            <p:nvPr/>
          </p:nvCxnSpPr>
          <p:spPr>
            <a:xfrm flipV="1">
              <a:off x="5486400" y="1447800"/>
              <a:ext cx="609600" cy="1524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grpSp>
        <p:nvGrpSpPr>
          <p:cNvPr id="1187" name="Group 1186"/>
          <p:cNvGrpSpPr/>
          <p:nvPr/>
        </p:nvGrpSpPr>
        <p:grpSpPr>
          <a:xfrm>
            <a:off x="10403231" y="22936536"/>
            <a:ext cx="2857173" cy="460177"/>
            <a:chOff x="5410200" y="1673423"/>
            <a:chExt cx="2857173" cy="460177"/>
          </a:xfrm>
        </p:grpSpPr>
        <p:sp>
          <p:nvSpPr>
            <p:cNvPr id="1188" name="Oval 1187"/>
            <p:cNvSpPr/>
            <p:nvPr/>
          </p:nvSpPr>
          <p:spPr>
            <a:xfrm>
              <a:off x="5410200" y="1752600"/>
              <a:ext cx="152400" cy="381000"/>
            </a:xfrm>
            <a:prstGeom prst="ellipse">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1189" name="Rectangle 1188"/>
            <p:cNvSpPr/>
            <p:nvPr/>
          </p:nvSpPr>
          <p:spPr>
            <a:xfrm>
              <a:off x="6096000" y="1673423"/>
              <a:ext cx="2171373" cy="369332"/>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FF"/>
                  </a:solidFill>
                  <a:effectLst/>
                  <a:uLnTx/>
                  <a:uFillTx/>
                  <a:latin typeface="Arial"/>
                  <a:cs typeface="Arial"/>
                </a:rPr>
                <a:t>With </a:t>
              </a:r>
              <a:r>
                <a:rPr kumimoji="0" lang="en-US" sz="1800" b="0" i="0" u="none" strike="noStrike" kern="0" cap="none" spc="0" normalizeH="0" baseline="0" noProof="0" dirty="0" smtClean="0">
                  <a:ln>
                    <a:noFill/>
                  </a:ln>
                  <a:solidFill>
                    <a:srgbClr val="000000"/>
                  </a:solidFill>
                  <a:effectLst/>
                  <a:uLnTx/>
                  <a:uFillTx/>
                  <a:latin typeface="Arial"/>
                  <a:cs typeface="Arial"/>
                </a:rPr>
                <a:t>Adaptive </a:t>
              </a:r>
              <a:r>
                <a:rPr kumimoji="0" lang="en-US" sz="1800" b="0" i="0" u="none" strike="noStrike" kern="0" cap="none" spc="0" normalizeH="0" baseline="0" noProof="0" dirty="0">
                  <a:ln>
                    <a:noFill/>
                  </a:ln>
                  <a:solidFill>
                    <a:srgbClr val="000000"/>
                  </a:solidFill>
                  <a:effectLst/>
                  <a:uLnTx/>
                  <a:uFillTx/>
                  <a:latin typeface="Arial"/>
                  <a:cs typeface="Arial"/>
                </a:rPr>
                <a:t>Rate</a:t>
              </a:r>
            </a:p>
          </p:txBody>
        </p:sp>
        <p:cxnSp>
          <p:nvCxnSpPr>
            <p:cNvPr id="1190" name="Straight Arrow Connector 1189"/>
            <p:cNvCxnSpPr/>
            <p:nvPr/>
          </p:nvCxnSpPr>
          <p:spPr>
            <a:xfrm flipV="1">
              <a:off x="5562600" y="1828800"/>
              <a:ext cx="609600" cy="152400"/>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grpSp>
      <p:pic>
        <p:nvPicPr>
          <p:cNvPr id="1200" name="Picture 1199" descr="Test1.eps"/>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22562" y="21720313"/>
            <a:ext cx="5486400" cy="3657600"/>
          </a:xfrm>
          <a:prstGeom prst="rect">
            <a:avLst/>
          </a:prstGeom>
        </p:spPr>
      </p:pic>
      <p:grpSp>
        <p:nvGrpSpPr>
          <p:cNvPr id="1201" name="Group 1200"/>
          <p:cNvGrpSpPr/>
          <p:nvPr/>
        </p:nvGrpSpPr>
        <p:grpSpPr>
          <a:xfrm>
            <a:off x="16870362" y="24006313"/>
            <a:ext cx="2138752" cy="381000"/>
            <a:chOff x="5410200" y="1295400"/>
            <a:chExt cx="2138752" cy="381000"/>
          </a:xfrm>
        </p:grpSpPr>
        <p:sp>
          <p:nvSpPr>
            <p:cNvPr id="1202" name="Oval 1201"/>
            <p:cNvSpPr/>
            <p:nvPr/>
          </p:nvSpPr>
          <p:spPr>
            <a:xfrm>
              <a:off x="5410200" y="1447800"/>
              <a:ext cx="76200" cy="228600"/>
            </a:xfrm>
            <a:prstGeom prst="ellipse">
              <a:avLst/>
            </a:prstGeom>
            <a:noFill/>
            <a:ln w="9525" cap="flat" cmpd="sng" algn="ctr">
              <a:solidFill>
                <a:srgbClr val="3366FF"/>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1203" name="Rectangle 1202"/>
            <p:cNvSpPr/>
            <p:nvPr/>
          </p:nvSpPr>
          <p:spPr>
            <a:xfrm>
              <a:off x="6006507" y="1295400"/>
              <a:ext cx="1542445" cy="369332"/>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FF"/>
                  </a:solidFill>
                  <a:effectLst/>
                  <a:uLnTx/>
                  <a:uFillTx/>
                  <a:latin typeface="Arial"/>
                  <a:cs typeface="Arial"/>
                </a:rPr>
                <a:t>Without </a:t>
              </a:r>
              <a:r>
                <a:rPr kumimoji="0" lang="en-US" sz="1800" b="0" i="0" u="none" strike="noStrike" kern="0" cap="none" spc="0" normalizeH="0" baseline="0" noProof="0" dirty="0" smtClean="0">
                  <a:ln>
                    <a:noFill/>
                  </a:ln>
                  <a:solidFill>
                    <a:srgbClr val="000000"/>
                  </a:solidFill>
                  <a:effectLst/>
                  <a:uLnTx/>
                  <a:uFillTx/>
                  <a:latin typeface="Arial"/>
                  <a:cs typeface="Arial"/>
                </a:rPr>
                <a:t>ARQ</a:t>
              </a:r>
              <a:endParaRPr kumimoji="0" lang="en-US" sz="1800" b="0" i="0" u="none" strike="noStrike" kern="0" cap="none" spc="0" normalizeH="0" baseline="0" noProof="0" dirty="0">
                <a:ln>
                  <a:noFill/>
                </a:ln>
                <a:solidFill>
                  <a:srgbClr val="000000"/>
                </a:solidFill>
                <a:effectLst/>
                <a:uLnTx/>
                <a:uFillTx/>
                <a:latin typeface="Arial"/>
                <a:cs typeface="Arial"/>
              </a:endParaRPr>
            </a:p>
          </p:txBody>
        </p:sp>
        <p:cxnSp>
          <p:nvCxnSpPr>
            <p:cNvPr id="1204" name="Straight Arrow Connector 1203"/>
            <p:cNvCxnSpPr/>
            <p:nvPr/>
          </p:nvCxnSpPr>
          <p:spPr>
            <a:xfrm flipV="1">
              <a:off x="5486400" y="1447800"/>
              <a:ext cx="609600" cy="152400"/>
            </a:xfrm>
            <a:prstGeom prst="straightConnector1">
              <a:avLst/>
            </a:prstGeom>
            <a:noFill/>
            <a:ln w="25400" cap="flat" cmpd="sng" algn="ctr">
              <a:solidFill>
                <a:srgbClr val="4F81BD"/>
              </a:solidFill>
              <a:prstDash val="solid"/>
              <a:tailEnd type="arrow"/>
            </a:ln>
            <a:effectLst>
              <a:outerShdw blurRad="40000" dist="20000" dir="5400000" rotWithShape="0">
                <a:srgbClr val="000000">
                  <a:alpha val="38000"/>
                </a:srgbClr>
              </a:outerShdw>
            </a:effectLst>
          </p:spPr>
        </p:cxnSp>
      </p:grpSp>
      <p:grpSp>
        <p:nvGrpSpPr>
          <p:cNvPr id="1205" name="Group 1204"/>
          <p:cNvGrpSpPr/>
          <p:nvPr/>
        </p:nvGrpSpPr>
        <p:grpSpPr>
          <a:xfrm>
            <a:off x="16565562" y="24387313"/>
            <a:ext cx="2135956" cy="369332"/>
            <a:chOff x="5181600" y="1673423"/>
            <a:chExt cx="2135956" cy="369332"/>
          </a:xfrm>
        </p:grpSpPr>
        <p:sp>
          <p:nvSpPr>
            <p:cNvPr id="1206" name="Oval 1205"/>
            <p:cNvSpPr/>
            <p:nvPr/>
          </p:nvSpPr>
          <p:spPr>
            <a:xfrm>
              <a:off x="5181600" y="1825823"/>
              <a:ext cx="457200" cy="152400"/>
            </a:xfrm>
            <a:prstGeom prst="ellipse">
              <a:avLst/>
            </a:prstGeom>
            <a:noFill/>
            <a:ln w="9525" cap="flat" cmpd="sng" algn="ctr">
              <a:solidFill>
                <a:srgbClr val="FF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a:endParaRPr>
            </a:p>
          </p:txBody>
        </p:sp>
        <p:sp>
          <p:nvSpPr>
            <p:cNvPr id="1207" name="Rectangle 1206"/>
            <p:cNvSpPr/>
            <p:nvPr/>
          </p:nvSpPr>
          <p:spPr>
            <a:xfrm>
              <a:off x="6096000" y="1673423"/>
              <a:ext cx="1221556" cy="369332"/>
            </a:xfrm>
            <a:prstGeom prst="rect">
              <a:avLst/>
            </a:prstGeom>
            <a:solidFill>
              <a:srgbClr val="FFFFFF"/>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0000FF"/>
                  </a:solidFill>
                  <a:effectLst/>
                  <a:uLnTx/>
                  <a:uFillTx/>
                  <a:latin typeface="Arial"/>
                  <a:cs typeface="Arial"/>
                </a:rPr>
                <a:t>With </a:t>
              </a:r>
              <a:r>
                <a:rPr kumimoji="0" lang="en-US" sz="1800" b="0" i="0" u="none" strike="noStrike" kern="0" cap="none" spc="0" normalizeH="0" baseline="0" noProof="0" dirty="0" smtClean="0">
                  <a:ln>
                    <a:noFill/>
                  </a:ln>
                  <a:solidFill>
                    <a:srgbClr val="000000"/>
                  </a:solidFill>
                  <a:effectLst/>
                  <a:uLnTx/>
                  <a:uFillTx/>
                  <a:latin typeface="Arial"/>
                  <a:cs typeface="Arial"/>
                </a:rPr>
                <a:t>ARQ</a:t>
              </a:r>
              <a:endParaRPr kumimoji="0" lang="en-US" sz="1800" b="0" i="0" u="none" strike="noStrike" kern="0" cap="none" spc="0" normalizeH="0" baseline="0" noProof="0" dirty="0">
                <a:ln>
                  <a:noFill/>
                </a:ln>
                <a:solidFill>
                  <a:srgbClr val="000000"/>
                </a:solidFill>
                <a:effectLst/>
                <a:uLnTx/>
                <a:uFillTx/>
                <a:latin typeface="Arial"/>
                <a:cs typeface="Arial"/>
              </a:endParaRPr>
            </a:p>
          </p:txBody>
        </p:sp>
        <p:cxnSp>
          <p:nvCxnSpPr>
            <p:cNvPr id="1208" name="Straight Arrow Connector 1207"/>
            <p:cNvCxnSpPr>
              <a:stCxn id="1206" idx="6"/>
            </p:cNvCxnSpPr>
            <p:nvPr/>
          </p:nvCxnSpPr>
          <p:spPr>
            <a:xfrm flipV="1">
              <a:off x="5638800" y="1828800"/>
              <a:ext cx="533400" cy="73223"/>
            </a:xfrm>
            <a:prstGeom prst="straightConnector1">
              <a:avLst/>
            </a:prstGeom>
            <a:noFill/>
            <a:ln w="25400" cap="flat" cmpd="sng" algn="ctr">
              <a:solidFill>
                <a:srgbClr val="FF0000"/>
              </a:solidFill>
              <a:prstDash val="solid"/>
              <a:tailEnd type="arrow"/>
            </a:ln>
            <a:effectLst>
              <a:outerShdw blurRad="40000" dist="20000" dir="5400000" rotWithShape="0">
                <a:srgbClr val="000000">
                  <a:alpha val="38000"/>
                </a:srgbClr>
              </a:outerShdw>
            </a:effectLst>
          </p:spPr>
        </p:cxnSp>
      </p:grpSp>
      <p:grpSp>
        <p:nvGrpSpPr>
          <p:cNvPr id="1402" name="Group 1401"/>
          <p:cNvGrpSpPr/>
          <p:nvPr/>
        </p:nvGrpSpPr>
        <p:grpSpPr>
          <a:xfrm>
            <a:off x="1234607" y="24433978"/>
            <a:ext cx="7167752" cy="3042190"/>
            <a:chOff x="901596" y="2404646"/>
            <a:chExt cx="7167752" cy="3042190"/>
          </a:xfrm>
        </p:grpSpPr>
        <p:grpSp>
          <p:nvGrpSpPr>
            <p:cNvPr id="1403" name="Group 1402"/>
            <p:cNvGrpSpPr/>
            <p:nvPr/>
          </p:nvGrpSpPr>
          <p:grpSpPr>
            <a:xfrm>
              <a:off x="1145637" y="3954794"/>
              <a:ext cx="1313228" cy="1475146"/>
              <a:chOff x="1031800" y="1349441"/>
              <a:chExt cx="1243452" cy="1984470"/>
            </a:xfrm>
          </p:grpSpPr>
          <p:sp>
            <p:nvSpPr>
              <p:cNvPr id="1447" name="Rectangle 1446"/>
              <p:cNvSpPr/>
              <p:nvPr/>
            </p:nvSpPr>
            <p:spPr>
              <a:xfrm>
                <a:off x="1031800" y="2672421"/>
                <a:ext cx="1243452" cy="66149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Fiber</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48" name="Rectangle 1447"/>
              <p:cNvSpPr/>
              <p:nvPr/>
            </p:nvSpPr>
            <p:spPr>
              <a:xfrm>
                <a:off x="1031800" y="2010931"/>
                <a:ext cx="1243452" cy="661490"/>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Fixed rate</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49" name="Rectangle 1448"/>
              <p:cNvSpPr/>
              <p:nvPr/>
            </p:nvSpPr>
            <p:spPr>
              <a:xfrm>
                <a:off x="1031800" y="1349441"/>
                <a:ext cx="1243452" cy="66149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FBA/DBA</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grpSp>
        <p:grpSp>
          <p:nvGrpSpPr>
            <p:cNvPr id="1404" name="Group 1403"/>
            <p:cNvGrpSpPr/>
            <p:nvPr/>
          </p:nvGrpSpPr>
          <p:grpSpPr>
            <a:xfrm>
              <a:off x="2776644" y="3954794"/>
              <a:ext cx="1313228" cy="1475146"/>
              <a:chOff x="3194888" y="1349441"/>
              <a:chExt cx="1243452" cy="1984470"/>
            </a:xfrm>
          </p:grpSpPr>
          <p:sp>
            <p:nvSpPr>
              <p:cNvPr id="1444" name="Rectangle 1443"/>
              <p:cNvSpPr/>
              <p:nvPr/>
            </p:nvSpPr>
            <p:spPr>
              <a:xfrm>
                <a:off x="3194888" y="2672421"/>
                <a:ext cx="1243452" cy="66149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Fiber &amp; FSO</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45" name="Rectangle 1444"/>
              <p:cNvSpPr/>
              <p:nvPr/>
            </p:nvSpPr>
            <p:spPr>
              <a:xfrm>
                <a:off x="3194888" y="2010931"/>
                <a:ext cx="1243452" cy="661490"/>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Fixed rate</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46" name="Rectangle 1445"/>
              <p:cNvSpPr/>
              <p:nvPr/>
            </p:nvSpPr>
            <p:spPr>
              <a:xfrm>
                <a:off x="3194888" y="1349441"/>
                <a:ext cx="1243452" cy="66149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000000"/>
                    </a:solidFill>
                    <a:effectLst/>
                    <a:uLnTx/>
                    <a:uFillTx/>
                    <a:latin typeface="Arial"/>
                    <a:ea typeface="+mn-ea"/>
                    <a:cs typeface="Arial"/>
                  </a:rPr>
                  <a:t>FBA/DBA</a:t>
                </a:r>
              </a:p>
            </p:txBody>
          </p:sp>
        </p:grpSp>
        <p:grpSp>
          <p:nvGrpSpPr>
            <p:cNvPr id="1405" name="Group 1404"/>
            <p:cNvGrpSpPr/>
            <p:nvPr/>
          </p:nvGrpSpPr>
          <p:grpSpPr>
            <a:xfrm>
              <a:off x="4399388" y="3954794"/>
              <a:ext cx="1313228" cy="1475146"/>
              <a:chOff x="5371204" y="1349441"/>
              <a:chExt cx="1243452" cy="1984470"/>
            </a:xfrm>
          </p:grpSpPr>
          <p:sp>
            <p:nvSpPr>
              <p:cNvPr id="1441" name="Rectangle 1440"/>
              <p:cNvSpPr/>
              <p:nvPr/>
            </p:nvSpPr>
            <p:spPr>
              <a:xfrm>
                <a:off x="5371204" y="2672421"/>
                <a:ext cx="1243452" cy="66149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Fiber &amp; FSO</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42" name="Rectangle 1441"/>
              <p:cNvSpPr/>
              <p:nvPr/>
            </p:nvSpPr>
            <p:spPr>
              <a:xfrm>
                <a:off x="5371204" y="2010931"/>
                <a:ext cx="1243452" cy="661490"/>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AR</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43" name="Rectangle 1442"/>
              <p:cNvSpPr/>
              <p:nvPr/>
            </p:nvSpPr>
            <p:spPr>
              <a:xfrm>
                <a:off x="5371204" y="1349441"/>
                <a:ext cx="1243452" cy="66149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DBA</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grpSp>
        <p:grpSp>
          <p:nvGrpSpPr>
            <p:cNvPr id="1406" name="Group 1405"/>
            <p:cNvGrpSpPr/>
            <p:nvPr/>
          </p:nvGrpSpPr>
          <p:grpSpPr>
            <a:xfrm>
              <a:off x="6012572" y="3478020"/>
              <a:ext cx="1313228" cy="1951920"/>
              <a:chOff x="7514174" y="708051"/>
              <a:chExt cx="1243452" cy="2625860"/>
            </a:xfrm>
          </p:grpSpPr>
          <p:sp>
            <p:nvSpPr>
              <p:cNvPr id="1437" name="Rectangle 1436"/>
              <p:cNvSpPr/>
              <p:nvPr/>
            </p:nvSpPr>
            <p:spPr>
              <a:xfrm>
                <a:off x="7514174" y="2672421"/>
                <a:ext cx="1243452" cy="661490"/>
              </a:xfrm>
              <a:prstGeom prst="rect">
                <a:avLst/>
              </a:prstGeom>
              <a:gradFill rotWithShape="1">
                <a:gsLst>
                  <a:gs pos="0">
                    <a:srgbClr val="9BBB59">
                      <a:tint val="100000"/>
                      <a:shade val="100000"/>
                      <a:satMod val="130000"/>
                    </a:srgbClr>
                  </a:gs>
                  <a:gs pos="100000">
                    <a:srgbClr val="9BBB59">
                      <a:tint val="50000"/>
                      <a:shade val="100000"/>
                      <a:satMod val="350000"/>
                    </a:srgbClr>
                  </a:gs>
                </a:gsLst>
                <a:lin ang="16200000" scaled="0"/>
              </a:gradFill>
              <a:ln w="9525" cap="flat" cmpd="sng" algn="ctr">
                <a:solidFill>
                  <a:srgbClr val="9BBB59">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Fiber &amp; FSO</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38" name="Rectangle 1437"/>
              <p:cNvSpPr/>
              <p:nvPr/>
            </p:nvSpPr>
            <p:spPr>
              <a:xfrm>
                <a:off x="7514174" y="2010931"/>
                <a:ext cx="1243452" cy="661490"/>
              </a:xfrm>
              <a:prstGeom prst="rect">
                <a:avLst/>
              </a:prstGeom>
              <a:gradFill rotWithShape="1">
                <a:gsLst>
                  <a:gs pos="0">
                    <a:srgbClr val="4BACC6">
                      <a:tint val="100000"/>
                      <a:shade val="100000"/>
                      <a:satMod val="130000"/>
                    </a:srgbClr>
                  </a:gs>
                  <a:gs pos="100000">
                    <a:srgbClr val="4BACC6">
                      <a:tint val="50000"/>
                      <a:shade val="100000"/>
                      <a:satMod val="350000"/>
                    </a:srgbClr>
                  </a:gs>
                </a:gsLst>
                <a:lin ang="16200000" scaled="0"/>
              </a:gradFill>
              <a:ln w="9525" cap="flat" cmpd="sng" algn="ctr">
                <a:solidFill>
                  <a:srgbClr val="4BACC6">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AR</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39" name="Rectangle 1438"/>
              <p:cNvSpPr/>
              <p:nvPr/>
            </p:nvSpPr>
            <p:spPr>
              <a:xfrm>
                <a:off x="7514174" y="1349441"/>
                <a:ext cx="1243452" cy="661490"/>
              </a:xfrm>
              <a:prstGeom prst="rect">
                <a:avLst/>
              </a:prstGeom>
              <a:gradFill rotWithShape="1">
                <a:gsLst>
                  <a:gs pos="0">
                    <a:srgbClr val="8064A2">
                      <a:tint val="100000"/>
                      <a:shade val="100000"/>
                      <a:satMod val="130000"/>
                    </a:srgbClr>
                  </a:gs>
                  <a:gs pos="100000">
                    <a:srgbClr val="8064A2">
                      <a:tint val="50000"/>
                      <a:shade val="100000"/>
                      <a:satMod val="350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DBA</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sp>
            <p:nvSpPr>
              <p:cNvPr id="1440" name="Rectangle 1439"/>
              <p:cNvSpPr/>
              <p:nvPr/>
            </p:nvSpPr>
            <p:spPr>
              <a:xfrm>
                <a:off x="7514174" y="708051"/>
                <a:ext cx="1243452" cy="641390"/>
              </a:xfrm>
              <a:prstGeom prst="rect">
                <a:avLst/>
              </a:prstGeom>
              <a:gradFill rotWithShape="1">
                <a:gsLst>
                  <a:gs pos="0">
                    <a:srgbClr val="C0504D">
                      <a:tint val="100000"/>
                      <a:shade val="100000"/>
                      <a:satMod val="130000"/>
                    </a:srgbClr>
                  </a:gs>
                  <a:gs pos="100000">
                    <a:srgbClr val="C0504D">
                      <a:tint val="50000"/>
                      <a:shade val="100000"/>
                      <a:satMod val="350000"/>
                    </a:srgbClr>
                  </a:gs>
                </a:gsLst>
                <a:lin ang="16200000" scaled="0"/>
              </a:gra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00"/>
                    </a:solidFill>
                    <a:effectLst/>
                    <a:uLnTx/>
                    <a:uFillTx/>
                    <a:latin typeface="Arial"/>
                    <a:ea typeface="+mn-ea"/>
                    <a:cs typeface="Arial"/>
                  </a:rPr>
                  <a:t>ARQ</a:t>
                </a:r>
                <a:endParaRPr kumimoji="0" lang="en-US" sz="1600" i="0" u="none" strike="noStrike" kern="0" cap="none" spc="0" normalizeH="0" baseline="0" noProof="0" dirty="0">
                  <a:ln>
                    <a:noFill/>
                  </a:ln>
                  <a:solidFill>
                    <a:srgbClr val="000000"/>
                  </a:solidFill>
                  <a:effectLst/>
                  <a:uLnTx/>
                  <a:uFillTx/>
                  <a:latin typeface="Arial"/>
                  <a:ea typeface="+mn-ea"/>
                  <a:cs typeface="Arial"/>
                </a:endParaRPr>
              </a:p>
            </p:txBody>
          </p:sp>
        </p:grpSp>
        <p:sp>
          <p:nvSpPr>
            <p:cNvPr id="1407" name="TextBox 1406"/>
            <p:cNvSpPr txBox="1"/>
            <p:nvPr/>
          </p:nvSpPr>
          <p:spPr>
            <a:xfrm>
              <a:off x="7430145" y="4768422"/>
              <a:ext cx="606556"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Arial"/>
                  <a:cs typeface="Arial"/>
                </a:rPr>
                <a:t>PHY</a:t>
              </a:r>
              <a:endParaRPr kumimoji="0" lang="en-US" sz="1600" i="0" u="none" strike="noStrike" kern="0" cap="none" spc="0" normalizeH="0" baseline="0" noProof="0" dirty="0">
                <a:ln>
                  <a:noFill/>
                </a:ln>
                <a:solidFill>
                  <a:sysClr val="windowText" lastClr="000000"/>
                </a:solidFill>
                <a:effectLst/>
                <a:uLnTx/>
                <a:uFillTx/>
                <a:latin typeface="Arial"/>
                <a:cs typeface="Arial"/>
              </a:endParaRPr>
            </a:p>
          </p:txBody>
        </p:sp>
        <p:sp>
          <p:nvSpPr>
            <p:cNvPr id="1408" name="TextBox 1407"/>
            <p:cNvSpPr txBox="1"/>
            <p:nvPr/>
          </p:nvSpPr>
          <p:spPr>
            <a:xfrm>
              <a:off x="7428728" y="4000335"/>
              <a:ext cx="640620"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Arial"/>
                  <a:cs typeface="Arial"/>
                </a:rPr>
                <a:t>MAC</a:t>
              </a:r>
              <a:endParaRPr kumimoji="0" lang="en-US" sz="1600" i="0" u="none" strike="noStrike" kern="0" cap="none" spc="0" normalizeH="0" baseline="0" noProof="0" dirty="0">
                <a:ln>
                  <a:noFill/>
                </a:ln>
                <a:solidFill>
                  <a:sysClr val="windowText" lastClr="000000"/>
                </a:solidFill>
                <a:effectLst/>
                <a:uLnTx/>
                <a:uFillTx/>
                <a:latin typeface="Arial"/>
                <a:cs typeface="Arial"/>
              </a:endParaRPr>
            </a:p>
          </p:txBody>
        </p:sp>
        <p:sp>
          <p:nvSpPr>
            <p:cNvPr id="1409" name="TextBox 1408"/>
            <p:cNvSpPr txBox="1"/>
            <p:nvPr/>
          </p:nvSpPr>
          <p:spPr>
            <a:xfrm>
              <a:off x="7432929" y="3503797"/>
              <a:ext cx="598942" cy="338554"/>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Arial"/>
                  <a:cs typeface="Arial"/>
                </a:rPr>
                <a:t>DLC</a:t>
              </a:r>
              <a:endParaRPr kumimoji="0" lang="en-US" sz="1600" i="0" u="none" strike="noStrike" kern="0" cap="none" spc="0" normalizeH="0" baseline="0" noProof="0" dirty="0">
                <a:ln>
                  <a:noFill/>
                </a:ln>
                <a:solidFill>
                  <a:sysClr val="windowText" lastClr="000000"/>
                </a:solidFill>
                <a:effectLst/>
                <a:uLnTx/>
                <a:uFillTx/>
                <a:latin typeface="Arial"/>
                <a:cs typeface="Arial"/>
              </a:endParaRPr>
            </a:p>
          </p:txBody>
        </p:sp>
        <p:cxnSp>
          <p:nvCxnSpPr>
            <p:cNvPr id="1410" name="Straight Arrow Connector 1409"/>
            <p:cNvCxnSpPr/>
            <p:nvPr/>
          </p:nvCxnSpPr>
          <p:spPr>
            <a:xfrm>
              <a:off x="7472005" y="4463405"/>
              <a:ext cx="0" cy="983431"/>
            </a:xfrm>
            <a:prstGeom prst="straightConnector1">
              <a:avLst/>
            </a:prstGeom>
            <a:noFill/>
            <a:ln w="12700" cap="flat" cmpd="sng" algn="ctr">
              <a:solidFill>
                <a:srgbClr val="000000"/>
              </a:solidFill>
              <a:prstDash val="solid"/>
              <a:headEnd type="triangle"/>
              <a:tailEnd type="triangle"/>
            </a:ln>
            <a:effectLst>
              <a:outerShdw blurRad="40000" dist="20000" dir="5400000" rotWithShape="0">
                <a:srgbClr val="000000">
                  <a:alpha val="38000"/>
                </a:srgbClr>
              </a:outerShdw>
            </a:effectLst>
          </p:spPr>
        </p:cxnSp>
        <p:cxnSp>
          <p:nvCxnSpPr>
            <p:cNvPr id="1411" name="Straight Arrow Connector 1410"/>
            <p:cNvCxnSpPr/>
            <p:nvPr/>
          </p:nvCxnSpPr>
          <p:spPr>
            <a:xfrm>
              <a:off x="7472005" y="3969735"/>
              <a:ext cx="0" cy="493670"/>
            </a:xfrm>
            <a:prstGeom prst="straightConnector1">
              <a:avLst/>
            </a:prstGeom>
            <a:noFill/>
            <a:ln w="12700" cap="flat" cmpd="sng" algn="ctr">
              <a:solidFill>
                <a:srgbClr val="000000"/>
              </a:solidFill>
              <a:prstDash val="solid"/>
              <a:headEnd type="triangle"/>
              <a:tailEnd type="triangle"/>
            </a:ln>
            <a:effectLst>
              <a:outerShdw blurRad="40000" dist="20000" dir="5400000" rotWithShape="0">
                <a:srgbClr val="000000">
                  <a:alpha val="38000"/>
                </a:srgbClr>
              </a:outerShdw>
            </a:effectLst>
          </p:spPr>
        </p:cxnSp>
        <p:cxnSp>
          <p:nvCxnSpPr>
            <p:cNvPr id="1412" name="Straight Arrow Connector 1411"/>
            <p:cNvCxnSpPr/>
            <p:nvPr/>
          </p:nvCxnSpPr>
          <p:spPr>
            <a:xfrm>
              <a:off x="7469853" y="3463079"/>
              <a:ext cx="0" cy="491715"/>
            </a:xfrm>
            <a:prstGeom prst="straightConnector1">
              <a:avLst/>
            </a:prstGeom>
            <a:noFill/>
            <a:ln w="12700" cap="flat" cmpd="sng" algn="ctr">
              <a:solidFill>
                <a:srgbClr val="000000"/>
              </a:solidFill>
              <a:prstDash val="solid"/>
              <a:headEnd type="triangle"/>
              <a:tailEnd type="triangle"/>
            </a:ln>
            <a:effectLst>
              <a:outerShdw blurRad="40000" dist="20000" dir="5400000" rotWithShape="0">
                <a:srgbClr val="000000">
                  <a:alpha val="38000"/>
                </a:srgbClr>
              </a:outerShdw>
            </a:effectLst>
          </p:spPr>
        </p:cxnSp>
        <p:sp>
          <p:nvSpPr>
            <p:cNvPr id="1413" name="TextBox 1412"/>
            <p:cNvSpPr txBox="1"/>
            <p:nvPr/>
          </p:nvSpPr>
          <p:spPr>
            <a:xfrm>
              <a:off x="901596" y="2404646"/>
              <a:ext cx="1778005"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Arial"/>
                  <a:cs typeface="Arial"/>
                </a:rPr>
                <a:t>Traditional PON </a:t>
              </a:r>
              <a:endParaRPr kumimoji="0" lang="en-US" sz="1600" i="0" u="none" strike="noStrike" kern="0" cap="none" spc="0" normalizeH="0" baseline="0" noProof="0" dirty="0">
                <a:ln>
                  <a:noFill/>
                </a:ln>
                <a:solidFill>
                  <a:sysClr val="windowText" lastClr="000000"/>
                </a:solidFill>
                <a:effectLst/>
                <a:uLnTx/>
                <a:uFillTx/>
                <a:latin typeface="Arial"/>
                <a:cs typeface="Arial"/>
              </a:endParaRPr>
            </a:p>
          </p:txBody>
        </p:sp>
        <p:sp>
          <p:nvSpPr>
            <p:cNvPr id="1414" name="TextBox 1413"/>
            <p:cNvSpPr txBox="1"/>
            <p:nvPr/>
          </p:nvSpPr>
          <p:spPr>
            <a:xfrm>
              <a:off x="4002417" y="2438400"/>
              <a:ext cx="2089134" cy="33855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ysClr val="windowText" lastClr="000000"/>
                  </a:solidFill>
                  <a:effectLst/>
                  <a:uLnTx/>
                  <a:uFillTx/>
                  <a:latin typeface="Arial"/>
                  <a:cs typeface="Arial"/>
                </a:rPr>
                <a:t>Integrated FSO/PON</a:t>
              </a:r>
            </a:p>
          </p:txBody>
        </p:sp>
        <p:sp>
          <p:nvSpPr>
            <p:cNvPr id="1415" name="TextBox 1414"/>
            <p:cNvSpPr txBox="1"/>
            <p:nvPr/>
          </p:nvSpPr>
          <p:spPr>
            <a:xfrm>
              <a:off x="5930796" y="2743200"/>
              <a:ext cx="1784558" cy="58477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FF"/>
                  </a:solidFill>
                  <a:latin typeface="Arial"/>
                  <a:cs typeface="Arial"/>
                </a:rPr>
                <a:t>New </a:t>
              </a:r>
              <a:r>
                <a:rPr lang="en-US" sz="1600" kern="0" dirty="0">
                  <a:solidFill>
                    <a:srgbClr val="0000FF"/>
                  </a:solidFill>
                  <a:latin typeface="Arial"/>
                  <a:cs typeface="Arial"/>
                </a:rPr>
                <a:t>MAC </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smtClean="0">
                  <a:solidFill>
                    <a:srgbClr val="0000FF"/>
                  </a:solidFill>
                  <a:latin typeface="Arial"/>
                  <a:cs typeface="Arial"/>
                </a:rPr>
                <a:t>Designs_2 [5]</a:t>
              </a:r>
              <a:endParaRPr lang="en-US" sz="1600" kern="0" dirty="0">
                <a:solidFill>
                  <a:srgbClr val="0000FF"/>
                </a:solidFill>
                <a:latin typeface="Arial"/>
                <a:cs typeface="Arial"/>
              </a:endParaRPr>
            </a:p>
          </p:txBody>
        </p:sp>
        <p:cxnSp>
          <p:nvCxnSpPr>
            <p:cNvPr id="1420" name="Straight Arrow Connector 1419"/>
            <p:cNvCxnSpPr/>
            <p:nvPr/>
          </p:nvCxnSpPr>
          <p:spPr>
            <a:xfrm flipH="1">
              <a:off x="2776646" y="2771049"/>
              <a:ext cx="4549154" cy="0"/>
            </a:xfrm>
            <a:prstGeom prst="straightConnector1">
              <a:avLst/>
            </a:prstGeom>
            <a:noFill/>
            <a:ln w="12700" cap="flat" cmpd="sng" algn="ctr">
              <a:solidFill>
                <a:srgbClr val="000000"/>
              </a:solidFill>
              <a:prstDash val="solid"/>
              <a:headEnd type="triangle"/>
              <a:tailEnd type="triangle"/>
            </a:ln>
            <a:effectLst>
              <a:outerShdw blurRad="40000" dist="20000" dir="5400000" rotWithShape="0">
                <a:srgbClr val="000000">
                  <a:alpha val="38000"/>
                </a:srgbClr>
              </a:outerShdw>
            </a:effectLst>
          </p:spPr>
        </p:cxnSp>
        <p:cxnSp>
          <p:nvCxnSpPr>
            <p:cNvPr id="1421" name="Straight Arrow Connector 1420"/>
            <p:cNvCxnSpPr/>
            <p:nvPr/>
          </p:nvCxnSpPr>
          <p:spPr>
            <a:xfrm flipH="1">
              <a:off x="6012572" y="3344253"/>
              <a:ext cx="1313229" cy="0"/>
            </a:xfrm>
            <a:prstGeom prst="straightConnector1">
              <a:avLst/>
            </a:prstGeom>
            <a:noFill/>
            <a:ln w="12700" cap="flat" cmpd="sng" algn="ctr">
              <a:solidFill>
                <a:srgbClr val="000000"/>
              </a:solidFill>
              <a:prstDash val="solid"/>
              <a:headEnd type="triangle"/>
              <a:tailEnd type="triangle"/>
            </a:ln>
            <a:effectLst>
              <a:outerShdw blurRad="40000" dist="20000" dir="5400000" rotWithShape="0">
                <a:srgbClr val="000000">
                  <a:alpha val="38000"/>
                </a:srgbClr>
              </a:outerShdw>
            </a:effectLst>
          </p:spPr>
        </p:cxnSp>
        <p:cxnSp>
          <p:nvCxnSpPr>
            <p:cNvPr id="1422" name="Straight Arrow Connector 1421"/>
            <p:cNvCxnSpPr/>
            <p:nvPr/>
          </p:nvCxnSpPr>
          <p:spPr>
            <a:xfrm flipH="1">
              <a:off x="2776646" y="3344253"/>
              <a:ext cx="2935972" cy="0"/>
            </a:xfrm>
            <a:prstGeom prst="straightConnector1">
              <a:avLst/>
            </a:prstGeom>
            <a:noFill/>
            <a:ln w="12700" cap="flat" cmpd="sng" algn="ctr">
              <a:solidFill>
                <a:srgbClr val="000000"/>
              </a:solidFill>
              <a:prstDash val="solid"/>
              <a:headEnd type="triangle"/>
              <a:tailEnd type="triangle"/>
            </a:ln>
            <a:effectLst>
              <a:outerShdw blurRad="40000" dist="20000" dir="5400000" rotWithShape="0">
                <a:srgbClr val="000000">
                  <a:alpha val="38000"/>
                </a:srgbClr>
              </a:outerShdw>
            </a:effectLst>
          </p:spPr>
        </p:cxnSp>
        <p:cxnSp>
          <p:nvCxnSpPr>
            <p:cNvPr id="1423" name="Straight Arrow Connector 1422"/>
            <p:cNvCxnSpPr/>
            <p:nvPr/>
          </p:nvCxnSpPr>
          <p:spPr>
            <a:xfrm flipH="1">
              <a:off x="1099291" y="2743200"/>
              <a:ext cx="1359574" cy="18269"/>
            </a:xfrm>
            <a:prstGeom prst="straightConnector1">
              <a:avLst/>
            </a:prstGeom>
            <a:noFill/>
            <a:ln w="12700" cap="flat" cmpd="sng" algn="ctr">
              <a:solidFill>
                <a:srgbClr val="000000"/>
              </a:solidFill>
              <a:prstDash val="solid"/>
              <a:headEnd type="triangle"/>
              <a:tailEnd type="triangle"/>
            </a:ln>
            <a:effectLst>
              <a:outerShdw blurRad="40000" dist="20000" dir="5400000" rotWithShape="0">
                <a:srgbClr val="000000">
                  <a:alpha val="38000"/>
                </a:srgbClr>
              </a:outerShdw>
            </a:effectLst>
          </p:spPr>
        </p:cxnSp>
        <p:sp>
          <p:nvSpPr>
            <p:cNvPr id="1426" name="Rectangle 1425"/>
            <p:cNvSpPr/>
            <p:nvPr/>
          </p:nvSpPr>
          <p:spPr>
            <a:xfrm>
              <a:off x="2698441" y="3352800"/>
              <a:ext cx="1600200" cy="58477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a:ln>
                    <a:noFill/>
                  </a:ln>
                  <a:solidFill>
                    <a:srgbClr val="0000FF"/>
                  </a:solidFill>
                  <a:effectLst/>
                  <a:uLnTx/>
                  <a:uFillTx/>
                  <a:latin typeface="Arial"/>
                  <a:cs typeface="Arial"/>
                </a:rPr>
                <a:t>FSO/PON </a:t>
              </a:r>
              <a:endParaRPr kumimoji="0" lang="en-US" sz="1600" i="0" u="none" strike="noStrike" kern="0" cap="none" spc="0" normalizeH="0" baseline="0" noProof="0" dirty="0" smtClean="0">
                <a:ln>
                  <a:noFill/>
                </a:ln>
                <a:solidFill>
                  <a:srgbClr val="0000FF"/>
                </a:solidFill>
                <a:effectLst/>
                <a:uLnTx/>
                <a:uFillTx/>
                <a:latin typeface="Arial"/>
                <a:cs typeface="Aria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FF"/>
                  </a:solidFill>
                  <a:effectLst/>
                  <a:uLnTx/>
                  <a:uFillTx/>
                  <a:latin typeface="Arial"/>
                  <a:cs typeface="Arial"/>
                </a:rPr>
                <a:t>concepts [2,3]</a:t>
              </a:r>
              <a:endParaRPr kumimoji="0" lang="en-US" sz="1600" i="0" u="none" strike="noStrike" kern="0" cap="none" spc="0" normalizeH="0" baseline="0" noProof="0" dirty="0">
                <a:ln>
                  <a:noFill/>
                </a:ln>
                <a:solidFill>
                  <a:srgbClr val="0000FF"/>
                </a:solidFill>
                <a:effectLst/>
                <a:uLnTx/>
                <a:uFillTx/>
                <a:latin typeface="Arial"/>
                <a:cs typeface="Arial"/>
              </a:endParaRPr>
            </a:p>
          </p:txBody>
        </p:sp>
        <p:sp>
          <p:nvSpPr>
            <p:cNvPr id="1427" name="Rectangle 1426"/>
            <p:cNvSpPr/>
            <p:nvPr/>
          </p:nvSpPr>
          <p:spPr>
            <a:xfrm>
              <a:off x="4374841" y="3352800"/>
              <a:ext cx="1600200" cy="58477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FF"/>
                  </a:solidFill>
                  <a:effectLst/>
                  <a:uLnTx/>
                  <a:uFillTx/>
                  <a:latin typeface="Arial"/>
                  <a:cs typeface="Arial"/>
                </a:rPr>
                <a:t>New MAC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600" i="0" u="none" strike="noStrike" kern="0" cap="none" spc="0" normalizeH="0" baseline="0" noProof="0" dirty="0" smtClean="0">
                  <a:ln>
                    <a:noFill/>
                  </a:ln>
                  <a:solidFill>
                    <a:srgbClr val="0000FF"/>
                  </a:solidFill>
                  <a:effectLst/>
                  <a:uLnTx/>
                  <a:uFillTx/>
                  <a:latin typeface="Arial"/>
                  <a:cs typeface="Arial"/>
                </a:rPr>
                <a:t>Designs_1 [4]</a:t>
              </a:r>
              <a:endParaRPr kumimoji="0" lang="en-US" sz="1600" i="0" u="none" strike="noStrike" kern="0" cap="none" spc="0" normalizeH="0" baseline="0" noProof="0" dirty="0">
                <a:ln>
                  <a:noFill/>
                </a:ln>
                <a:solidFill>
                  <a:srgbClr val="0000FF"/>
                </a:solidFill>
                <a:effectLst/>
                <a:uLnTx/>
                <a:uFillTx/>
                <a:latin typeface="Arial"/>
                <a:cs typeface="Arial"/>
              </a:endParaRPr>
            </a:p>
          </p:txBody>
        </p:sp>
      </p:grpSp>
      <p:sp>
        <p:nvSpPr>
          <p:cNvPr id="1451" name="Rectangle 1450"/>
          <p:cNvSpPr/>
          <p:nvPr/>
        </p:nvSpPr>
        <p:spPr>
          <a:xfrm>
            <a:off x="2468562" y="27868979"/>
            <a:ext cx="8077200" cy="2123658"/>
          </a:xfrm>
          <a:prstGeom prst="rect">
            <a:avLst/>
          </a:prstGeom>
        </p:spPr>
        <p:txBody>
          <a:bodyPr wrap="square">
            <a:spAutoFit/>
          </a:bodyPr>
          <a:lstStyle/>
          <a:p>
            <a:pPr algn="just" fontAlgn="auto">
              <a:spcBef>
                <a:spcPts val="0"/>
              </a:spcBef>
              <a:spcAft>
                <a:spcPts val="0"/>
              </a:spcAft>
              <a:defRPr/>
            </a:pPr>
            <a:r>
              <a:rPr lang="en-US" sz="1200" kern="0" dirty="0" smtClean="0">
                <a:solidFill>
                  <a:sysClr val="windowText" lastClr="000000"/>
                </a:solidFill>
                <a:latin typeface="Arial"/>
                <a:cs typeface="Arial"/>
              </a:rPr>
              <a:t>[1] M</a:t>
            </a:r>
            <a:r>
              <a:rPr lang="en-US" sz="1200" kern="0" dirty="0">
                <a:solidFill>
                  <a:sysClr val="windowText" lastClr="000000"/>
                </a:solidFill>
                <a:latin typeface="Arial"/>
                <a:cs typeface="Arial"/>
              </a:rPr>
              <a:t>. A. </a:t>
            </a:r>
            <a:r>
              <a:rPr lang="en-US" sz="1200" kern="0" dirty="0" err="1">
                <a:solidFill>
                  <a:sysClr val="windowText" lastClr="000000"/>
                </a:solidFill>
                <a:latin typeface="Arial"/>
                <a:cs typeface="Arial"/>
              </a:rPr>
              <a:t>Khalighi</a:t>
            </a:r>
            <a:r>
              <a:rPr lang="en-US" sz="1200" kern="0" dirty="0">
                <a:solidFill>
                  <a:sysClr val="windowText" lastClr="000000"/>
                </a:solidFill>
                <a:latin typeface="Arial"/>
                <a:cs typeface="Arial"/>
              </a:rPr>
              <a:t> and M. </a:t>
            </a:r>
            <a:r>
              <a:rPr lang="en-US" sz="1200" kern="0" dirty="0" err="1">
                <a:solidFill>
                  <a:sysClr val="windowText" lastClr="000000"/>
                </a:solidFill>
                <a:latin typeface="Arial"/>
                <a:cs typeface="Arial"/>
              </a:rPr>
              <a:t>Uysal</a:t>
            </a:r>
            <a:r>
              <a:rPr lang="en-US" sz="1200" kern="0" dirty="0">
                <a:solidFill>
                  <a:sysClr val="windowText" lastClr="000000"/>
                </a:solidFill>
                <a:latin typeface="Arial"/>
                <a:cs typeface="Arial"/>
              </a:rPr>
              <a:t>, "Survey on Free Space Optical Communication: A Communication Theory Perspective," </a:t>
            </a:r>
            <a:r>
              <a:rPr lang="en-US" sz="1200" i="1" kern="0" dirty="0">
                <a:solidFill>
                  <a:sysClr val="windowText" lastClr="000000"/>
                </a:solidFill>
                <a:latin typeface="Arial"/>
                <a:cs typeface="Arial"/>
              </a:rPr>
              <a:t>in IEEE Communications Surveys &amp; Tutorials</a:t>
            </a:r>
            <a:r>
              <a:rPr lang="en-US" sz="1200" kern="0" dirty="0">
                <a:solidFill>
                  <a:sysClr val="windowText" lastClr="000000"/>
                </a:solidFill>
                <a:latin typeface="Arial"/>
                <a:cs typeface="Arial"/>
              </a:rPr>
              <a:t>, vol. 16, no. 4, pp. 2231-2258, </a:t>
            </a:r>
            <a:r>
              <a:rPr lang="en-US" sz="1200" kern="0" dirty="0" err="1">
                <a:solidFill>
                  <a:sysClr val="windowText" lastClr="000000"/>
                </a:solidFill>
                <a:latin typeface="Arial"/>
                <a:cs typeface="Arial"/>
              </a:rPr>
              <a:t>Fourthquarter</a:t>
            </a:r>
            <a:r>
              <a:rPr lang="en-US" sz="1200" kern="0" dirty="0">
                <a:solidFill>
                  <a:sysClr val="windowText" lastClr="000000"/>
                </a:solidFill>
                <a:latin typeface="Arial"/>
                <a:cs typeface="Arial"/>
              </a:rPr>
              <a:t> 2014.</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cs typeface="Arial"/>
              </a:rPr>
              <a:t>[</a:t>
            </a:r>
            <a:r>
              <a:rPr lang="en-US" sz="1200" kern="0" dirty="0">
                <a:solidFill>
                  <a:sysClr val="windowText" lastClr="000000"/>
                </a:solidFill>
                <a:latin typeface="Arial"/>
                <a:cs typeface="Arial"/>
              </a:rPr>
              <a:t>2</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 N. </a:t>
            </a:r>
            <a:r>
              <a:rPr kumimoji="0" lang="en-US" sz="1200" b="0" i="0" u="none" strike="noStrike" kern="0" cap="none" spc="0" normalizeH="0" baseline="0" noProof="0" dirty="0" err="1">
                <a:ln>
                  <a:noFill/>
                </a:ln>
                <a:solidFill>
                  <a:sysClr val="windowText" lastClr="000000"/>
                </a:solidFill>
                <a:effectLst/>
                <a:uLnTx/>
                <a:uFillTx/>
                <a:latin typeface="Arial"/>
                <a:cs typeface="Arial"/>
              </a:rPr>
              <a:t>Khumancha</a:t>
            </a:r>
            <a:r>
              <a:rPr kumimoji="0" lang="en-US" sz="1200" b="0" i="0" u="none" strike="noStrike" kern="0" cap="none" spc="0" normalizeH="0" baseline="0" noProof="0" dirty="0">
                <a:ln>
                  <a:noFill/>
                </a:ln>
                <a:solidFill>
                  <a:sysClr val="windowText" lastClr="000000"/>
                </a:solidFill>
                <a:effectLst/>
                <a:uLnTx/>
                <a:uFillTx/>
                <a:latin typeface="Arial"/>
                <a:cs typeface="Arial"/>
              </a:rPr>
              <a:t> </a:t>
            </a:r>
            <a:r>
              <a:rPr kumimoji="0" lang="en-US" sz="1200" b="0" i="1" u="none" strike="noStrike" kern="0" cap="none" spc="0" normalizeH="0" baseline="0" noProof="0" dirty="0" smtClean="0">
                <a:ln>
                  <a:noFill/>
                </a:ln>
                <a:solidFill>
                  <a:sysClr val="windowText" lastClr="000000"/>
                </a:solidFill>
                <a:effectLst/>
                <a:uLnTx/>
                <a:uFillTx/>
                <a:latin typeface="Arial"/>
                <a:cs typeface="Arial"/>
              </a:rPr>
              <a:t>et al. </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Energy </a:t>
            </a:r>
            <a:r>
              <a:rPr kumimoji="0" lang="en-US" sz="1200" b="0" i="0" u="none" strike="noStrike" kern="0" cap="none" spc="0" normalizeH="0" baseline="0" noProof="0" dirty="0">
                <a:ln>
                  <a:noFill/>
                </a:ln>
                <a:solidFill>
                  <a:sysClr val="windowText" lastClr="000000"/>
                </a:solidFill>
                <a:effectLst/>
                <a:uLnTx/>
                <a:uFillTx/>
                <a:latin typeface="Arial"/>
                <a:cs typeface="Arial"/>
              </a:rPr>
              <a:t>aware free space optical access </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network</a:t>
            </a:r>
            <a:r>
              <a:rPr kumimoji="0" lang="en-US" sz="1200" b="0" i="1" u="none" strike="noStrike" kern="0" cap="none" spc="0" normalizeH="0" baseline="0" noProof="0" dirty="0" smtClean="0">
                <a:ln>
                  <a:noFill/>
                </a:ln>
                <a:solidFill>
                  <a:sysClr val="windowText" lastClr="000000"/>
                </a:solidFill>
                <a:effectLst/>
                <a:uLnTx/>
                <a:uFillTx/>
                <a:latin typeface="Arial"/>
                <a:cs typeface="Arial"/>
              </a:rPr>
              <a:t>. 2012 </a:t>
            </a:r>
            <a:r>
              <a:rPr kumimoji="0" lang="en-US" sz="1200" b="0" i="1" u="none" strike="noStrike" kern="0" cap="none" spc="0" normalizeH="0" baseline="0" noProof="0" dirty="0">
                <a:ln>
                  <a:noFill/>
                </a:ln>
                <a:solidFill>
                  <a:sysClr val="windowText" lastClr="000000"/>
                </a:solidFill>
                <a:effectLst/>
                <a:uLnTx/>
                <a:uFillTx/>
                <a:latin typeface="Arial"/>
                <a:cs typeface="Arial"/>
              </a:rPr>
              <a:t>International Conference on Fiber Optics and Photonics</a:t>
            </a:r>
            <a:r>
              <a:rPr kumimoji="0" lang="en-US" sz="1200" b="0" i="0" u="none" strike="noStrike" kern="0" cap="none" spc="0" normalizeH="0" baseline="0" noProof="0" dirty="0">
                <a:ln>
                  <a:noFill/>
                </a:ln>
                <a:solidFill>
                  <a:sysClr val="windowText" lastClr="000000"/>
                </a:solidFill>
                <a:effectLst/>
                <a:uLnTx/>
                <a:uFillTx/>
                <a:latin typeface="Arial"/>
                <a:cs typeface="Arial"/>
              </a:rPr>
              <a:t>, pp. 1–3, Dec 2012</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cs typeface="Arial"/>
              </a:rPr>
              <a:t>[3] </a:t>
            </a:r>
            <a:r>
              <a:rPr kumimoji="0" lang="en-US" sz="1200" b="0" i="0" u="none" strike="noStrike" kern="0" cap="none" spc="0" normalizeH="0" baseline="0" noProof="0" dirty="0">
                <a:ln>
                  <a:noFill/>
                </a:ln>
                <a:solidFill>
                  <a:sysClr val="windowText" lastClr="000000"/>
                </a:solidFill>
                <a:effectLst/>
                <a:uLnTx/>
                <a:uFillTx/>
                <a:latin typeface="Arial"/>
                <a:cs typeface="Arial"/>
              </a:rPr>
              <a:t>S. Di </a:t>
            </a:r>
            <a:r>
              <a:rPr kumimoji="0" lang="en-US" sz="1200" b="0" i="0" u="none" strike="noStrike" kern="0" cap="none" spc="0" normalizeH="0" baseline="0" noProof="0" dirty="0" err="1" smtClean="0">
                <a:ln>
                  <a:noFill/>
                </a:ln>
                <a:solidFill>
                  <a:sysClr val="windowText" lastClr="000000"/>
                </a:solidFill>
                <a:effectLst/>
                <a:uLnTx/>
                <a:uFillTx/>
                <a:latin typeface="Arial"/>
                <a:cs typeface="Arial"/>
              </a:rPr>
              <a:t>Bartol</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 </a:t>
            </a:r>
            <a:r>
              <a:rPr kumimoji="0" lang="en-US" sz="1200" b="0" i="1" u="none" strike="noStrike" kern="0" cap="none" spc="0" normalizeH="0" baseline="0" noProof="0" dirty="0" smtClean="0">
                <a:ln>
                  <a:noFill/>
                </a:ln>
                <a:solidFill>
                  <a:sysClr val="windowText" lastClr="000000"/>
                </a:solidFill>
                <a:effectLst/>
                <a:uLnTx/>
                <a:uFillTx/>
                <a:latin typeface="Arial"/>
                <a:cs typeface="Arial"/>
              </a:rPr>
              <a:t>et al</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 Experimental </a:t>
            </a:r>
            <a:r>
              <a:rPr kumimoji="0" lang="en-US" sz="1200" b="0" i="0" u="none" strike="noStrike" kern="0" cap="none" spc="0" normalizeH="0" baseline="0" noProof="0" dirty="0">
                <a:ln>
                  <a:noFill/>
                </a:ln>
                <a:solidFill>
                  <a:sysClr val="windowText" lastClr="000000"/>
                </a:solidFill>
                <a:effectLst/>
                <a:uLnTx/>
                <a:uFillTx/>
                <a:latin typeface="Arial"/>
                <a:cs typeface="Arial"/>
              </a:rPr>
              <a:t>demonstration of a </a:t>
            </a:r>
            <a:r>
              <a:rPr kumimoji="0" lang="en-US" sz="1200" b="0" i="0" u="none" strike="noStrike" kern="0" cap="none" spc="0" normalizeH="0" baseline="0" noProof="0" dirty="0" err="1">
                <a:ln>
                  <a:noFill/>
                </a:ln>
                <a:solidFill>
                  <a:sysClr val="windowText" lastClr="000000"/>
                </a:solidFill>
                <a:effectLst/>
                <a:uLnTx/>
                <a:uFillTx/>
                <a:latin typeface="Arial"/>
                <a:cs typeface="Arial"/>
              </a:rPr>
              <a:t>gpon</a:t>
            </a:r>
            <a:r>
              <a:rPr kumimoji="0" lang="en-US" sz="1200" b="0" i="0" u="none" strike="noStrike" kern="0" cap="none" spc="0" normalizeH="0" baseline="0" noProof="0" dirty="0">
                <a:ln>
                  <a:noFill/>
                </a:ln>
                <a:solidFill>
                  <a:sysClr val="windowText" lastClr="000000"/>
                </a:solidFill>
                <a:effectLst/>
                <a:uLnTx/>
                <a:uFillTx/>
                <a:latin typeface="Arial"/>
                <a:cs typeface="Arial"/>
              </a:rPr>
              <a:t> free space optical link for full duplex </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communications.</a:t>
            </a:r>
            <a:r>
              <a:rPr kumimoji="0" lang="en-US" sz="1200" b="0" i="0" u="none" strike="noStrike" kern="0" cap="none" spc="0" normalizeH="0" baseline="0" noProof="0" dirty="0">
                <a:ln>
                  <a:noFill/>
                </a:ln>
                <a:solidFill>
                  <a:sysClr val="windowText" lastClr="000000"/>
                </a:solidFill>
                <a:effectLst/>
                <a:uLnTx/>
                <a:uFillTx/>
                <a:latin typeface="Arial"/>
                <a:cs typeface="Arial"/>
              </a:rPr>
              <a:t> </a:t>
            </a:r>
            <a:r>
              <a:rPr kumimoji="0" lang="en-US" sz="1200" b="0" i="1" u="none" strike="noStrike" kern="0" cap="none" spc="0" normalizeH="0" baseline="0" noProof="0" dirty="0" smtClean="0">
                <a:ln>
                  <a:noFill/>
                </a:ln>
                <a:solidFill>
                  <a:sysClr val="windowText" lastClr="000000"/>
                </a:solidFill>
                <a:effectLst/>
                <a:uLnTx/>
                <a:uFillTx/>
                <a:latin typeface="Arial"/>
                <a:cs typeface="Arial"/>
              </a:rPr>
              <a:t>2014 </a:t>
            </a:r>
            <a:r>
              <a:rPr kumimoji="0" lang="en-US" sz="1200" b="0" i="1" u="none" strike="noStrike" kern="0" cap="none" spc="0" normalizeH="0" baseline="0" noProof="0" dirty="0" err="1">
                <a:ln>
                  <a:noFill/>
                </a:ln>
                <a:solidFill>
                  <a:sysClr val="windowText" lastClr="000000"/>
                </a:solidFill>
                <a:effectLst/>
                <a:uLnTx/>
                <a:uFillTx/>
                <a:latin typeface="Arial"/>
                <a:cs typeface="Arial"/>
              </a:rPr>
              <a:t>Fotonica</a:t>
            </a:r>
            <a:r>
              <a:rPr kumimoji="0" lang="en-US" sz="1200" b="0" i="1" u="none" strike="noStrike" kern="0" cap="none" spc="0" normalizeH="0" baseline="0" noProof="0" dirty="0">
                <a:ln>
                  <a:noFill/>
                </a:ln>
                <a:solidFill>
                  <a:sysClr val="windowText" lastClr="000000"/>
                </a:solidFill>
                <a:effectLst/>
                <a:uLnTx/>
                <a:uFillTx/>
                <a:latin typeface="Arial"/>
                <a:cs typeface="Arial"/>
              </a:rPr>
              <a:t> AEIT Italian Conference on Photonics Technologies</a:t>
            </a:r>
            <a:r>
              <a:rPr kumimoji="0" lang="en-US" sz="1200" b="0" i="0" u="none" strike="noStrike" kern="0" cap="none" spc="0" normalizeH="0" baseline="0" noProof="0" dirty="0">
                <a:ln>
                  <a:noFill/>
                </a:ln>
                <a:solidFill>
                  <a:sysClr val="windowText" lastClr="000000"/>
                </a:solidFill>
                <a:effectLst/>
                <a:uLnTx/>
                <a:uFillTx/>
                <a:latin typeface="Arial"/>
                <a:cs typeface="Arial"/>
              </a:rPr>
              <a:t>, pp. 1–3, May 2014. </a:t>
            </a:r>
            <a:endParaRPr kumimoji="0" lang="en-US" sz="1200" b="0" i="0" u="none" strike="noStrike" kern="0" cap="none" spc="0" normalizeH="0" baseline="0" noProof="0" dirty="0" smtClean="0">
              <a:ln>
                <a:noFill/>
              </a:ln>
              <a:solidFill>
                <a:sysClr val="windowText" lastClr="000000"/>
              </a:solidFill>
              <a:effectLst/>
              <a:uLnTx/>
              <a:uFillTx/>
              <a:latin typeface="Arial"/>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Arial"/>
                <a:cs typeface="Arial"/>
              </a:rPr>
              <a:t>[4] </a:t>
            </a:r>
            <a:r>
              <a:rPr kumimoji="0" lang="en-US" sz="1200" b="1" i="0" u="sng" strike="noStrike" kern="0" cap="none" spc="0" normalizeH="0" baseline="0" noProof="0" dirty="0" smtClean="0">
                <a:ln>
                  <a:noFill/>
                </a:ln>
                <a:solidFill>
                  <a:sysClr val="windowText" lastClr="000000"/>
                </a:solidFill>
                <a:effectLst/>
                <a:uLnTx/>
                <a:uFillTx/>
                <a:latin typeface="Arial"/>
                <a:cs typeface="Arial"/>
              </a:rPr>
              <a:t>Vuong </a:t>
            </a:r>
            <a:r>
              <a:rPr kumimoji="0" lang="en-US" sz="1200" b="1" i="0" u="sng" strike="noStrike" kern="0" cap="none" spc="0" normalizeH="0" baseline="0" noProof="0" dirty="0">
                <a:ln>
                  <a:noFill/>
                </a:ln>
                <a:solidFill>
                  <a:sysClr val="windowText" lastClr="000000"/>
                </a:solidFill>
                <a:effectLst/>
                <a:uLnTx/>
                <a:uFillTx/>
                <a:latin typeface="Arial"/>
                <a:cs typeface="Arial"/>
              </a:rPr>
              <a:t>V. </a:t>
            </a:r>
            <a:r>
              <a:rPr kumimoji="0" lang="en-US" sz="1200" b="1" i="0" u="sng" strike="noStrike" kern="0" cap="none" spc="0" normalizeH="0" baseline="0" noProof="0" dirty="0" smtClean="0">
                <a:ln>
                  <a:noFill/>
                </a:ln>
                <a:solidFill>
                  <a:sysClr val="windowText" lastClr="000000"/>
                </a:solidFill>
                <a:effectLst/>
                <a:uLnTx/>
                <a:uFillTx/>
                <a:latin typeface="Arial"/>
                <a:cs typeface="Arial"/>
              </a:rPr>
              <a:t>Mai </a:t>
            </a:r>
            <a:r>
              <a:rPr kumimoji="0" lang="en-US" sz="1200" b="0" i="1" u="none" strike="noStrike" kern="0" cap="none" spc="0" normalizeH="0" baseline="0" noProof="0" dirty="0" smtClean="0">
                <a:ln>
                  <a:noFill/>
                </a:ln>
                <a:solidFill>
                  <a:sysClr val="windowText" lastClr="000000"/>
                </a:solidFill>
                <a:effectLst/>
                <a:uLnTx/>
                <a:uFillTx/>
                <a:latin typeface="Arial"/>
                <a:cs typeface="Arial"/>
              </a:rPr>
              <a:t>et </a:t>
            </a:r>
            <a:r>
              <a:rPr kumimoji="0" lang="en-US" sz="1200" b="0" i="1" u="none" strike="noStrike" kern="0" cap="none" spc="0" normalizeH="0" baseline="0" noProof="0" dirty="0">
                <a:ln>
                  <a:noFill/>
                </a:ln>
                <a:solidFill>
                  <a:sysClr val="windowText" lastClr="000000"/>
                </a:solidFill>
                <a:effectLst/>
                <a:uLnTx/>
                <a:uFillTx/>
                <a:latin typeface="Arial"/>
                <a:cs typeface="Arial"/>
              </a:rPr>
              <a:t>al</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 </a:t>
            </a:r>
            <a:r>
              <a:rPr kumimoji="0" lang="en-US" sz="1200" b="0" i="0" u="none" strike="noStrike" kern="0" cap="none" spc="0" normalizeH="0" baseline="0" noProof="0" dirty="0">
                <a:ln>
                  <a:noFill/>
                </a:ln>
                <a:solidFill>
                  <a:sysClr val="windowText" lastClr="000000"/>
                </a:solidFill>
                <a:effectLst/>
                <a:uLnTx/>
                <a:uFillTx/>
                <a:latin typeface="Arial"/>
                <a:cs typeface="Arial"/>
              </a:rPr>
              <a:t>Adaptive rate-based MAC Protocols Design and Analysis for Integrated FSO/PON Networks. </a:t>
            </a:r>
            <a:r>
              <a:rPr kumimoji="0" lang="en-US" sz="1200" b="0" i="1" u="none" strike="noStrike" kern="0" cap="none" spc="0" normalizeH="0" baseline="0" noProof="0" dirty="0">
                <a:ln>
                  <a:noFill/>
                </a:ln>
                <a:solidFill>
                  <a:sysClr val="windowText" lastClr="000000"/>
                </a:solidFill>
                <a:effectLst/>
                <a:uLnTx/>
                <a:uFillTx/>
                <a:latin typeface="Arial"/>
                <a:cs typeface="Arial"/>
              </a:rPr>
              <a:t>Proc. IEEE International Conference on Communications (ICC'15)</a:t>
            </a:r>
            <a:r>
              <a:rPr kumimoji="0" lang="en-US" sz="1200" b="0" i="0" u="none" strike="noStrike" kern="0" cap="none" spc="0" normalizeH="0" baseline="0" noProof="0" dirty="0">
                <a:ln>
                  <a:noFill/>
                </a:ln>
                <a:solidFill>
                  <a:sysClr val="windowText" lastClr="000000"/>
                </a:solidFill>
                <a:effectLst/>
                <a:uLnTx/>
                <a:uFillTx/>
                <a:latin typeface="Arial"/>
                <a:cs typeface="Arial"/>
              </a:rPr>
              <a:t>, London, UK, June 2015</a:t>
            </a:r>
            <a:r>
              <a:rPr kumimoji="0" lang="en-US" sz="1200" b="0" i="0" u="none" strike="noStrike" kern="0" cap="none" spc="0" normalizeH="0" baseline="0" noProof="0" dirty="0" smtClean="0">
                <a:ln>
                  <a:noFill/>
                </a:ln>
                <a:solidFill>
                  <a:sysClr val="windowText" lastClr="000000"/>
                </a:solidFill>
                <a:effectLst/>
                <a:uLnTx/>
                <a:uFillTx/>
                <a:latin typeface="Arial"/>
                <a:cs typeface="Arial"/>
              </a:rPr>
              <a:t>.</a:t>
            </a:r>
          </a:p>
          <a:p>
            <a:pPr marL="0" marR="0" lvl="0" indent="0" algn="just" defTabSz="914400" eaLnBrk="1" fontAlgn="auto" latinLnBrk="0" hangingPunct="1">
              <a:lnSpc>
                <a:spcPct val="100000"/>
              </a:lnSpc>
              <a:spcBef>
                <a:spcPts val="0"/>
              </a:spcBef>
              <a:spcAft>
                <a:spcPts val="0"/>
              </a:spcAft>
              <a:buClrTx/>
              <a:buSzTx/>
              <a:buFontTx/>
              <a:buNone/>
              <a:tabLst/>
              <a:defRPr/>
            </a:pPr>
            <a:r>
              <a:rPr lang="en-US" sz="1200" kern="0" dirty="0" smtClean="0">
                <a:solidFill>
                  <a:sysClr val="windowText" lastClr="000000"/>
                </a:solidFill>
                <a:latin typeface="Arial"/>
                <a:cs typeface="Arial"/>
              </a:rPr>
              <a:t>[5] </a:t>
            </a:r>
            <a:r>
              <a:rPr lang="en-US" sz="1200" b="1" u="sng" kern="0" dirty="0" smtClean="0">
                <a:solidFill>
                  <a:sysClr val="windowText" lastClr="000000"/>
                </a:solidFill>
                <a:latin typeface="Arial"/>
                <a:cs typeface="Arial"/>
              </a:rPr>
              <a:t>Vuong </a:t>
            </a:r>
            <a:r>
              <a:rPr lang="en-US" sz="1200" b="1" u="sng" kern="0" dirty="0">
                <a:solidFill>
                  <a:sysClr val="windowText" lastClr="000000"/>
                </a:solidFill>
                <a:latin typeface="Arial"/>
                <a:cs typeface="Arial"/>
              </a:rPr>
              <a:t>V. Mai </a:t>
            </a:r>
            <a:r>
              <a:rPr lang="en-US" sz="1200" kern="0" dirty="0">
                <a:solidFill>
                  <a:sysClr val="windowText" lastClr="000000"/>
                </a:solidFill>
                <a:latin typeface="Arial"/>
                <a:cs typeface="Arial"/>
              </a:rPr>
              <a:t>and </a:t>
            </a:r>
            <a:r>
              <a:rPr lang="en-US" sz="1200" kern="0" dirty="0" err="1">
                <a:solidFill>
                  <a:sysClr val="windowText" lastClr="000000"/>
                </a:solidFill>
                <a:latin typeface="Arial"/>
                <a:cs typeface="Arial"/>
              </a:rPr>
              <a:t>Anh</a:t>
            </a:r>
            <a:r>
              <a:rPr lang="en-US" sz="1200" kern="0" dirty="0">
                <a:solidFill>
                  <a:sysClr val="windowText" lastClr="000000"/>
                </a:solidFill>
                <a:latin typeface="Arial"/>
                <a:cs typeface="Arial"/>
              </a:rPr>
              <a:t> T. Pham. Integrated FSO/PON for Broadband Access Networks: A Comprehensive Protocol Stack Design and Analysis. </a:t>
            </a:r>
            <a:r>
              <a:rPr lang="en-US" sz="1200" i="1" kern="0" dirty="0">
                <a:solidFill>
                  <a:sysClr val="windowText" lastClr="000000"/>
                </a:solidFill>
                <a:latin typeface="Arial"/>
                <a:cs typeface="Arial"/>
              </a:rPr>
              <a:t>Proc. IEEE </a:t>
            </a:r>
            <a:r>
              <a:rPr lang="en-US" sz="1200" i="1" kern="0" dirty="0" err="1">
                <a:solidFill>
                  <a:sysClr val="windowText" lastClr="000000"/>
                </a:solidFill>
                <a:latin typeface="Arial"/>
                <a:cs typeface="Arial"/>
              </a:rPr>
              <a:t>Globecom</a:t>
            </a:r>
            <a:r>
              <a:rPr lang="en-US" sz="1200" i="1" kern="0" dirty="0">
                <a:solidFill>
                  <a:sysClr val="windowText" lastClr="000000"/>
                </a:solidFill>
                <a:latin typeface="Arial"/>
                <a:cs typeface="Arial"/>
              </a:rPr>
              <a:t> 2015 (GLOBECOM'15)</a:t>
            </a:r>
            <a:r>
              <a:rPr lang="en-US" sz="1200" kern="0" dirty="0">
                <a:solidFill>
                  <a:sysClr val="windowText" lastClr="000000"/>
                </a:solidFill>
                <a:latin typeface="Arial"/>
                <a:cs typeface="Arial"/>
              </a:rPr>
              <a:t>, San Diego, CA, USA, Dec. 2015</a:t>
            </a:r>
            <a:endParaRPr kumimoji="0" lang="en-US" sz="1200" b="0" i="0" u="none" strike="noStrike" kern="0" cap="none" spc="0" normalizeH="0" baseline="0" noProof="0" dirty="0" smtClean="0">
              <a:ln>
                <a:noFill/>
              </a:ln>
              <a:solidFill>
                <a:sysClr val="windowText" lastClr="000000"/>
              </a:solidFill>
              <a:effectLst/>
              <a:uLnTx/>
              <a:uFillTx/>
              <a:latin typeface="Arial"/>
              <a:cs typeface="Arial"/>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Arial"/>
              <a:cs typeface="Arial"/>
            </a:endParaRPr>
          </a:p>
        </p:txBody>
      </p:sp>
      <p:sp>
        <p:nvSpPr>
          <p:cNvPr id="1453" name="Right Arrow 1452"/>
          <p:cNvSpPr/>
          <p:nvPr/>
        </p:nvSpPr>
        <p:spPr bwMode="auto">
          <a:xfrm rot="1343600">
            <a:off x="8305952" y="26843067"/>
            <a:ext cx="2522228" cy="793423"/>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561975"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a:cs typeface="Arial"/>
            </a:endParaRPr>
          </a:p>
        </p:txBody>
      </p:sp>
      <p:cxnSp>
        <p:nvCxnSpPr>
          <p:cNvPr id="16" name="Straight Connector 15"/>
          <p:cNvCxnSpPr/>
          <p:nvPr/>
        </p:nvCxnSpPr>
        <p:spPr bwMode="auto">
          <a:xfrm>
            <a:off x="182562" y="20620037"/>
            <a:ext cx="208788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408" name="AutoShape 385"/>
          <p:cNvSpPr>
            <a:spLocks noChangeArrowheads="1"/>
          </p:cNvSpPr>
          <p:nvPr/>
        </p:nvSpPr>
        <p:spPr bwMode="auto">
          <a:xfrm>
            <a:off x="334962" y="5532437"/>
            <a:ext cx="8686800" cy="2133600"/>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lIns="26866" tIns="12971" rIns="26866" bIns="12971" anchor="ctr" anchorCtr="1"/>
          <a:lstStyle/>
          <a:p>
            <a:pPr algn="just"/>
            <a:endParaRPr lang="en-US" sz="2400" dirty="0">
              <a:latin typeface="Arial"/>
              <a:cs typeface="Arial"/>
            </a:endParaRPr>
          </a:p>
        </p:txBody>
      </p:sp>
      <p:sp>
        <p:nvSpPr>
          <p:cNvPr id="409" name="Text Box 482"/>
          <p:cNvSpPr txBox="1">
            <a:spLocks noChangeArrowheads="1"/>
          </p:cNvSpPr>
          <p:nvPr/>
        </p:nvSpPr>
        <p:spPr bwMode="auto">
          <a:xfrm>
            <a:off x="487362" y="5456237"/>
            <a:ext cx="8610600" cy="1877437"/>
          </a:xfrm>
          <a:prstGeom prst="rect">
            <a:avLst/>
          </a:prstGeom>
          <a:noFill/>
          <a:ln w="9525">
            <a:noFill/>
            <a:miter lim="800000"/>
            <a:headEnd/>
            <a:tailEnd/>
          </a:ln>
        </p:spPr>
        <p:txBody>
          <a:bodyPr wrap="square">
            <a:spAutoFit/>
          </a:bodyPr>
          <a:lstStyle/>
          <a:p>
            <a:pPr algn="ctr" defTabSz="561975">
              <a:spcBef>
                <a:spcPct val="50000"/>
              </a:spcBef>
            </a:pPr>
            <a:r>
              <a:rPr lang="en-US" altLang="ja-JP" sz="3200" b="1" dirty="0" smtClean="0">
                <a:solidFill>
                  <a:schemeClr val="accent1"/>
                </a:solidFill>
                <a:latin typeface="Arial"/>
                <a:ea typeface="MS UI Gothic" pitchFamily="34" charset="-128"/>
                <a:cs typeface="Arial"/>
              </a:rPr>
              <a:t>Definition </a:t>
            </a:r>
          </a:p>
          <a:p>
            <a:pPr defTabSz="561975">
              <a:spcBef>
                <a:spcPct val="50000"/>
              </a:spcBef>
            </a:pPr>
            <a:r>
              <a:rPr lang="en-US" sz="2400" dirty="0" smtClean="0">
                <a:latin typeface="Arial"/>
                <a:cs typeface="Arial"/>
              </a:rPr>
              <a:t>OWC is </a:t>
            </a:r>
            <a:r>
              <a:rPr lang="en-US" sz="2400" dirty="0">
                <a:latin typeface="Arial"/>
                <a:cs typeface="Arial"/>
              </a:rPr>
              <a:t>a form of optical communication in which unguided visible, infrared (IR), or ultraviolet (UV) light is used to carry a signal</a:t>
            </a:r>
          </a:p>
        </p:txBody>
      </p:sp>
      <p:sp>
        <p:nvSpPr>
          <p:cNvPr id="411" name="Text Box 482"/>
          <p:cNvSpPr txBox="1">
            <a:spLocks noChangeArrowheads="1"/>
          </p:cNvSpPr>
          <p:nvPr/>
        </p:nvSpPr>
        <p:spPr bwMode="auto">
          <a:xfrm>
            <a:off x="14812962" y="4770437"/>
            <a:ext cx="5486400" cy="584776"/>
          </a:xfrm>
          <a:prstGeom prst="rect">
            <a:avLst/>
          </a:prstGeom>
          <a:noFill/>
          <a:ln w="9525">
            <a:noFill/>
            <a:miter lim="800000"/>
            <a:headEnd/>
            <a:tailEnd/>
          </a:ln>
        </p:spPr>
        <p:txBody>
          <a:bodyPr wrap="square">
            <a:spAutoFit/>
          </a:bodyPr>
          <a:lstStyle/>
          <a:p>
            <a:pPr algn="ctr" defTabSz="561975">
              <a:spcBef>
                <a:spcPct val="50000"/>
              </a:spcBef>
            </a:pPr>
            <a:r>
              <a:rPr lang="en-US" altLang="ja-JP" sz="3200" b="1" dirty="0" smtClean="0">
                <a:solidFill>
                  <a:schemeClr val="accent1"/>
                </a:solidFill>
                <a:latin typeface="Arial"/>
                <a:ea typeface="MS UI Gothic" pitchFamily="34" charset="-128"/>
                <a:cs typeface="Arial"/>
              </a:rPr>
              <a:t> Applications</a:t>
            </a:r>
            <a:endParaRPr lang="en-US" sz="2400" dirty="0" smtClean="0">
              <a:latin typeface="Arial"/>
              <a:cs typeface="Arial"/>
            </a:endParaRPr>
          </a:p>
        </p:txBody>
      </p:sp>
      <p:sp>
        <p:nvSpPr>
          <p:cNvPr id="412" name="AutoShape 385"/>
          <p:cNvSpPr>
            <a:spLocks noChangeArrowheads="1"/>
          </p:cNvSpPr>
          <p:nvPr/>
        </p:nvSpPr>
        <p:spPr bwMode="auto">
          <a:xfrm>
            <a:off x="334962" y="7666037"/>
            <a:ext cx="8610600" cy="1143000"/>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lIns="26866" tIns="12971" rIns="26866" bIns="12971" anchor="ctr" anchorCtr="1"/>
          <a:lstStyle/>
          <a:p>
            <a:pPr algn="just"/>
            <a:endParaRPr lang="en-US" sz="2400" dirty="0">
              <a:latin typeface="Arial"/>
              <a:cs typeface="Arial"/>
            </a:endParaRPr>
          </a:p>
        </p:txBody>
      </p:sp>
      <p:sp>
        <p:nvSpPr>
          <p:cNvPr id="414" name="Right Arrow 413"/>
          <p:cNvSpPr/>
          <p:nvPr/>
        </p:nvSpPr>
        <p:spPr bwMode="auto">
          <a:xfrm rot="2452378">
            <a:off x="225986" y="24745444"/>
            <a:ext cx="1293442" cy="686861"/>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561975"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a:cs typeface="Arial"/>
            </a:endParaRPr>
          </a:p>
        </p:txBody>
      </p:sp>
      <p:sp>
        <p:nvSpPr>
          <p:cNvPr id="5" name="Rectangle 4"/>
          <p:cNvSpPr/>
          <p:nvPr/>
        </p:nvSpPr>
        <p:spPr>
          <a:xfrm>
            <a:off x="2938975" y="20653513"/>
            <a:ext cx="15302987" cy="584776"/>
          </a:xfrm>
          <a:prstGeom prst="rect">
            <a:avLst/>
          </a:prstGeom>
        </p:spPr>
        <p:txBody>
          <a:bodyPr wrap="none">
            <a:spAutoFit/>
          </a:bodyPr>
          <a:lstStyle/>
          <a:p>
            <a:r>
              <a:rPr lang="en-US" sz="3200" b="1" dirty="0">
                <a:solidFill>
                  <a:schemeClr val="accent1"/>
                </a:solidFill>
                <a:latin typeface="Arial"/>
                <a:cs typeface="Arial"/>
              </a:rPr>
              <a:t> </a:t>
            </a:r>
            <a:r>
              <a:rPr lang="en-US" sz="3200" b="1" dirty="0" smtClean="0">
                <a:solidFill>
                  <a:schemeClr val="accent1"/>
                </a:solidFill>
                <a:latin typeface="Arial"/>
                <a:cs typeface="Arial"/>
              </a:rPr>
              <a:t>A Case of Study: </a:t>
            </a:r>
            <a:r>
              <a:rPr lang="en-US" sz="3200" b="1" dirty="0">
                <a:solidFill>
                  <a:schemeClr val="accent1"/>
                </a:solidFill>
                <a:latin typeface="Arial"/>
                <a:cs typeface="Arial"/>
              </a:rPr>
              <a:t>Protocol Stack Design and </a:t>
            </a:r>
            <a:r>
              <a:rPr lang="en-US" sz="3200" b="1" dirty="0" smtClean="0">
                <a:solidFill>
                  <a:schemeClr val="accent1"/>
                </a:solidFill>
                <a:latin typeface="Arial"/>
                <a:cs typeface="Arial"/>
              </a:rPr>
              <a:t>Analysis for Integrated </a:t>
            </a:r>
            <a:r>
              <a:rPr lang="en-US" sz="3200" b="1" dirty="0">
                <a:solidFill>
                  <a:schemeClr val="accent1"/>
                </a:solidFill>
                <a:latin typeface="Arial"/>
                <a:cs typeface="Arial"/>
              </a:rPr>
              <a:t>FSO/PON </a:t>
            </a:r>
          </a:p>
        </p:txBody>
      </p:sp>
      <p:sp>
        <p:nvSpPr>
          <p:cNvPr id="11" name="Rectangle 10"/>
          <p:cNvSpPr/>
          <p:nvPr/>
        </p:nvSpPr>
        <p:spPr>
          <a:xfrm>
            <a:off x="2039045" y="4748351"/>
            <a:ext cx="5230117" cy="707886"/>
          </a:xfrm>
          <a:prstGeom prst="rect">
            <a:avLst/>
          </a:prstGeom>
        </p:spPr>
        <p:txBody>
          <a:bodyPr wrap="none">
            <a:spAutoFit/>
          </a:bodyPr>
          <a:lstStyle/>
          <a:p>
            <a:r>
              <a:rPr lang="en-US" sz="4000" b="1" dirty="0" smtClean="0">
                <a:latin typeface="Arial"/>
                <a:cs typeface="Arial"/>
              </a:rPr>
              <a:t>General Background</a:t>
            </a:r>
            <a:endParaRPr lang="en-US" sz="4000" b="1" dirty="0">
              <a:latin typeface="Arial"/>
              <a:cs typeface="Arial"/>
            </a:endParaRPr>
          </a:p>
        </p:txBody>
      </p:sp>
      <p:sp>
        <p:nvSpPr>
          <p:cNvPr id="12" name="Rectangle 11"/>
          <p:cNvSpPr/>
          <p:nvPr/>
        </p:nvSpPr>
        <p:spPr>
          <a:xfrm>
            <a:off x="15422562" y="5380037"/>
            <a:ext cx="5562600" cy="2677656"/>
          </a:xfrm>
          <a:prstGeom prst="rect">
            <a:avLst/>
          </a:prstGeom>
        </p:spPr>
        <p:txBody>
          <a:bodyPr wrap="square">
            <a:spAutoFit/>
          </a:bodyPr>
          <a:lstStyle/>
          <a:p>
            <a:r>
              <a:rPr lang="en-US" sz="2400" dirty="0">
                <a:latin typeface="Arial"/>
                <a:cs typeface="Arial"/>
              </a:rPr>
              <a:t>Fig. 1. Some OWC applications categorized with respect to transmission range. (a) Inter-chip connection, (b) Visible light communication for indoor wireless access, (c) Inter-building connections, (d) Inter-satellite </a:t>
            </a:r>
            <a:r>
              <a:rPr lang="en-US" sz="2400" dirty="0" smtClean="0">
                <a:latin typeface="Arial"/>
                <a:cs typeface="Arial"/>
              </a:rPr>
              <a:t>links [1]</a:t>
            </a:r>
            <a:endParaRPr lang="en-US" sz="2400" dirty="0">
              <a:latin typeface="Arial"/>
              <a:cs typeface="Arial"/>
            </a:endParaRPr>
          </a:p>
        </p:txBody>
      </p:sp>
      <p:sp>
        <p:nvSpPr>
          <p:cNvPr id="13" name="Rectangle 12"/>
          <p:cNvSpPr/>
          <p:nvPr/>
        </p:nvSpPr>
        <p:spPr>
          <a:xfrm>
            <a:off x="15422562" y="8006854"/>
            <a:ext cx="5791200" cy="4154983"/>
          </a:xfrm>
          <a:prstGeom prst="rect">
            <a:avLst/>
          </a:prstGeom>
        </p:spPr>
        <p:txBody>
          <a:bodyPr wrap="square">
            <a:spAutoFit/>
          </a:bodyPr>
          <a:lstStyle/>
          <a:p>
            <a:r>
              <a:rPr lang="en-US" sz="2400" dirty="0">
                <a:latin typeface="Arial"/>
                <a:cs typeface="Arial"/>
              </a:rPr>
              <a:t>Fig. 2. Some typical applications of FSO: (a) An envisioned campus connectivity scenario where inter-building connections are enabled by high data rate FSO links. (b) High quality video surveillance and monitoring of a city can be made possible by FSO links. (c) FSO links provide backhaul for cellular systems. These are particularly useful for cases where fiber optic installment is expensive or difficult to </a:t>
            </a:r>
            <a:r>
              <a:rPr lang="en-US" sz="2400" dirty="0" smtClean="0">
                <a:latin typeface="Arial"/>
                <a:cs typeface="Arial"/>
              </a:rPr>
              <a:t>deploy [1] </a:t>
            </a:r>
            <a:endParaRPr lang="en-US" sz="2400" dirty="0">
              <a:latin typeface="Arial"/>
              <a:cs typeface="Arial"/>
            </a:endParaRPr>
          </a:p>
        </p:txBody>
      </p:sp>
      <p:pic>
        <p:nvPicPr>
          <p:cNvPr id="549" name="Picture 548" descr="Fig-1-Some-OWC-applications-categorized-with-respect-to-transmission-range-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2240" y="5075237"/>
            <a:ext cx="2436522" cy="6629400"/>
          </a:xfrm>
          <a:prstGeom prst="rect">
            <a:avLst/>
          </a:prstGeom>
        </p:spPr>
      </p:pic>
      <p:pic>
        <p:nvPicPr>
          <p:cNvPr id="552" name="Picture 551" descr="Fig-2.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17999" y="5227637"/>
            <a:ext cx="3880763" cy="6400800"/>
          </a:xfrm>
          <a:prstGeom prst="rect">
            <a:avLst/>
          </a:prstGeom>
        </p:spPr>
      </p:pic>
      <p:sp>
        <p:nvSpPr>
          <p:cNvPr id="14" name="Rectangle 13"/>
          <p:cNvSpPr/>
          <p:nvPr/>
        </p:nvSpPr>
        <p:spPr>
          <a:xfrm>
            <a:off x="10090440" y="11704637"/>
            <a:ext cx="754834" cy="338554"/>
          </a:xfrm>
          <a:prstGeom prst="rect">
            <a:avLst/>
          </a:prstGeom>
        </p:spPr>
        <p:txBody>
          <a:bodyPr wrap="none">
            <a:spAutoFit/>
          </a:bodyPr>
          <a:lstStyle/>
          <a:p>
            <a:r>
              <a:rPr lang="en-US" sz="1600" dirty="0">
                <a:latin typeface="Arial"/>
                <a:cs typeface="Arial"/>
              </a:rPr>
              <a:t>Fig. 1. </a:t>
            </a:r>
            <a:endParaRPr lang="en-US" dirty="0"/>
          </a:p>
        </p:txBody>
      </p:sp>
      <p:sp>
        <p:nvSpPr>
          <p:cNvPr id="15" name="Rectangle 14"/>
          <p:cNvSpPr/>
          <p:nvPr/>
        </p:nvSpPr>
        <p:spPr>
          <a:xfrm>
            <a:off x="13218199" y="11704637"/>
            <a:ext cx="697827" cy="338554"/>
          </a:xfrm>
          <a:prstGeom prst="rect">
            <a:avLst/>
          </a:prstGeom>
        </p:spPr>
        <p:txBody>
          <a:bodyPr wrap="none">
            <a:spAutoFit/>
          </a:bodyPr>
          <a:lstStyle/>
          <a:p>
            <a:r>
              <a:rPr lang="en-US" sz="1600" dirty="0">
                <a:latin typeface="Arial"/>
                <a:cs typeface="Arial"/>
              </a:rPr>
              <a:t>Fig. 2</a:t>
            </a:r>
            <a:endParaRPr lang="en-US" dirty="0"/>
          </a:p>
        </p:txBody>
      </p:sp>
      <p:sp>
        <p:nvSpPr>
          <p:cNvPr id="602" name="Rectangle 601"/>
          <p:cNvSpPr/>
          <p:nvPr/>
        </p:nvSpPr>
        <p:spPr>
          <a:xfrm>
            <a:off x="11002962" y="26792237"/>
            <a:ext cx="4724023" cy="2209800"/>
          </a:xfrm>
          <a:prstGeom prst="rect">
            <a:avLst/>
          </a:prstGeom>
          <a:noFill/>
          <a:ln w="12700"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Arial"/>
            </a:endParaRPr>
          </a:p>
        </p:txBody>
      </p:sp>
      <p:sp>
        <p:nvSpPr>
          <p:cNvPr id="603" name="Rectangle 602"/>
          <p:cNvSpPr/>
          <p:nvPr/>
        </p:nvSpPr>
        <p:spPr>
          <a:xfrm>
            <a:off x="11155362" y="26972529"/>
            <a:ext cx="1220699" cy="528668"/>
          </a:xfrm>
          <a:prstGeom prst="rect">
            <a:avLst/>
          </a:prstGeom>
          <a:solidFill>
            <a:srgbClr val="C0504D"/>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ARQ controller </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p:txBody>
      </p:sp>
      <p:cxnSp>
        <p:nvCxnSpPr>
          <p:cNvPr id="604" name="Straight Arrow Connector 603"/>
          <p:cNvCxnSpPr/>
          <p:nvPr/>
        </p:nvCxnSpPr>
        <p:spPr>
          <a:xfrm flipH="1">
            <a:off x="11998651" y="27501196"/>
            <a:ext cx="10194" cy="491726"/>
          </a:xfrm>
          <a:prstGeom prst="straightConnector1">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sp>
        <p:nvSpPr>
          <p:cNvPr id="607" name="Oval 606"/>
          <p:cNvSpPr/>
          <p:nvPr/>
        </p:nvSpPr>
        <p:spPr>
          <a:xfrm>
            <a:off x="13669963" y="27800747"/>
            <a:ext cx="1905000" cy="660424"/>
          </a:xfrm>
          <a:prstGeom prst="ellipse">
            <a:avLst/>
          </a:prstGeom>
          <a:solidFill>
            <a:srgbClr val="4BACC6"/>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Bandwidth requested  calculation </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p:txBody>
      </p:sp>
      <p:sp>
        <p:nvSpPr>
          <p:cNvPr id="608" name="Rectangle 607"/>
          <p:cNvSpPr/>
          <p:nvPr/>
        </p:nvSpPr>
        <p:spPr>
          <a:xfrm>
            <a:off x="12419309" y="26854844"/>
            <a:ext cx="1413322" cy="647686"/>
          </a:xfrm>
          <a:prstGeom prst="rect">
            <a:avLst/>
          </a:prstGeom>
          <a:solidFill>
            <a:srgbClr val="8064A2"/>
          </a:solidFill>
          <a:ln w="25400" cap="flat" cmpd="sng" algn="ctr">
            <a:solidFill>
              <a:srgbClr val="8064A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Adaptive Rate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controller</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p:txBody>
      </p:sp>
      <p:cxnSp>
        <p:nvCxnSpPr>
          <p:cNvPr id="609" name="Straight Arrow Connector 608"/>
          <p:cNvCxnSpPr>
            <a:endCxn id="607" idx="2"/>
          </p:cNvCxnSpPr>
          <p:nvPr/>
        </p:nvCxnSpPr>
        <p:spPr>
          <a:xfrm>
            <a:off x="12257787" y="28112032"/>
            <a:ext cx="1412176" cy="18928"/>
          </a:xfrm>
          <a:prstGeom prst="straightConnector1">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cxnSp>
        <p:nvCxnSpPr>
          <p:cNvPr id="610" name="Straight Arrow Connector 609"/>
          <p:cNvCxnSpPr>
            <a:stCxn id="608" idx="2"/>
            <a:endCxn id="607" idx="0"/>
          </p:cNvCxnSpPr>
          <p:nvPr/>
        </p:nvCxnSpPr>
        <p:spPr>
          <a:xfrm>
            <a:off x="13125970" y="27502530"/>
            <a:ext cx="1496493" cy="298217"/>
          </a:xfrm>
          <a:prstGeom prst="straightConnector1">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sp>
        <p:nvSpPr>
          <p:cNvPr id="611" name="Oval 610"/>
          <p:cNvSpPr/>
          <p:nvPr/>
        </p:nvSpPr>
        <p:spPr>
          <a:xfrm>
            <a:off x="17422291" y="27852335"/>
            <a:ext cx="1610027" cy="537942"/>
          </a:xfrm>
          <a:prstGeom prst="ellipse">
            <a:avLst/>
          </a:prstGeom>
          <a:solidFill>
            <a:srgbClr val="4BACC6"/>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DBA algorithm</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p:txBody>
      </p:sp>
      <p:sp>
        <p:nvSpPr>
          <p:cNvPr id="612" name="Rectangle 1834"/>
          <p:cNvSpPr>
            <a:spLocks noChangeArrowheads="1"/>
          </p:cNvSpPr>
          <p:nvPr/>
        </p:nvSpPr>
        <p:spPr bwMode="auto">
          <a:xfrm>
            <a:off x="12992009" y="27614707"/>
            <a:ext cx="1915848" cy="307777"/>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Selected rate </a:t>
            </a:r>
            <a:endParaRPr kumimoji="0" lang="en-US" sz="1400" b="1" i="0" u="none" strike="noStrike" kern="0" cap="none" spc="0" normalizeH="0" baseline="0" noProof="0" dirty="0">
              <a:ln>
                <a:noFill/>
              </a:ln>
              <a:solidFill>
                <a:srgbClr val="000000"/>
              </a:solidFill>
              <a:effectLst/>
              <a:uLnTx/>
              <a:uFillTx/>
              <a:latin typeface="Arial"/>
              <a:cs typeface="Arial"/>
            </a:endParaRPr>
          </a:p>
        </p:txBody>
      </p:sp>
      <p:cxnSp>
        <p:nvCxnSpPr>
          <p:cNvPr id="613" name="Straight Arrow Connector 612"/>
          <p:cNvCxnSpPr>
            <a:stCxn id="607" idx="6"/>
            <a:endCxn id="611" idx="2"/>
          </p:cNvCxnSpPr>
          <p:nvPr/>
        </p:nvCxnSpPr>
        <p:spPr>
          <a:xfrm flipV="1">
            <a:off x="15574963" y="28121306"/>
            <a:ext cx="1847329" cy="9653"/>
          </a:xfrm>
          <a:prstGeom prst="straightConnector1">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cxnSp>
        <p:nvCxnSpPr>
          <p:cNvPr id="614" name="Elbow Connector 613"/>
          <p:cNvCxnSpPr>
            <a:stCxn id="611" idx="4"/>
            <a:endCxn id="627" idx="3"/>
          </p:cNvCxnSpPr>
          <p:nvPr/>
        </p:nvCxnSpPr>
        <p:spPr>
          <a:xfrm rot="5400000">
            <a:off x="15930768" y="26358072"/>
            <a:ext cx="264333" cy="4328743"/>
          </a:xfrm>
          <a:prstGeom prst="bentConnector2">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cxnSp>
        <p:nvCxnSpPr>
          <p:cNvPr id="615" name="Elbow Connector 614"/>
          <p:cNvCxnSpPr>
            <a:stCxn id="624" idx="0"/>
            <a:endCxn id="603" idx="0"/>
          </p:cNvCxnSpPr>
          <p:nvPr/>
        </p:nvCxnSpPr>
        <p:spPr>
          <a:xfrm rot="16200000" flipV="1">
            <a:off x="15441988" y="23296253"/>
            <a:ext cx="1" cy="7352551"/>
          </a:xfrm>
          <a:prstGeom prst="bentConnector3">
            <a:avLst>
              <a:gd name="adj1" fmla="val 22860100000"/>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sp>
        <p:nvSpPr>
          <p:cNvPr id="616" name="Rectangle 615"/>
          <p:cNvSpPr/>
          <p:nvPr/>
        </p:nvSpPr>
        <p:spPr>
          <a:xfrm>
            <a:off x="17422292" y="26792237"/>
            <a:ext cx="2343670" cy="2209800"/>
          </a:xfrm>
          <a:prstGeom prst="rect">
            <a:avLst/>
          </a:prstGeom>
          <a:noFill/>
          <a:ln w="9525" cap="flat" cmpd="sng" algn="ctr">
            <a:solidFill>
              <a:srgbClr val="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000000"/>
              </a:solidFill>
              <a:effectLst/>
              <a:uLnTx/>
              <a:uFillTx/>
              <a:latin typeface="Arial"/>
              <a:ea typeface="+mn-ea"/>
              <a:cs typeface="Arial"/>
            </a:endParaRPr>
          </a:p>
        </p:txBody>
      </p:sp>
      <p:sp>
        <p:nvSpPr>
          <p:cNvPr id="617" name="Rectangle 1834"/>
          <p:cNvSpPr>
            <a:spLocks noChangeArrowheads="1"/>
          </p:cNvSpPr>
          <p:nvPr/>
        </p:nvSpPr>
        <p:spPr bwMode="auto">
          <a:xfrm>
            <a:off x="17519586" y="27177737"/>
            <a:ext cx="815097" cy="307777"/>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OLT</a:t>
            </a:r>
            <a:endParaRPr kumimoji="0" lang="en-US" sz="1400" b="1" i="1" u="none" strike="noStrike" kern="0" cap="none" spc="0" normalizeH="0" baseline="0" noProof="0" dirty="0">
              <a:ln>
                <a:noFill/>
              </a:ln>
              <a:solidFill>
                <a:srgbClr val="000000"/>
              </a:solidFill>
              <a:effectLst/>
              <a:uLnTx/>
              <a:uFillTx/>
              <a:latin typeface="Arial"/>
              <a:cs typeface="Arial"/>
            </a:endParaRPr>
          </a:p>
        </p:txBody>
      </p:sp>
      <p:sp>
        <p:nvSpPr>
          <p:cNvPr id="618" name="Rectangle 1834"/>
          <p:cNvSpPr>
            <a:spLocks noChangeArrowheads="1"/>
          </p:cNvSpPr>
          <p:nvPr/>
        </p:nvSpPr>
        <p:spPr bwMode="auto">
          <a:xfrm>
            <a:off x="15729729" y="27899627"/>
            <a:ext cx="1671515" cy="523220"/>
          </a:xfrm>
          <a:prstGeom prst="rect">
            <a:avLst/>
          </a:prstGeom>
          <a:no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BW Req.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(REPORT </a:t>
            </a:r>
            <a:r>
              <a:rPr kumimoji="0" lang="en-US" sz="1400" b="1" i="0" u="none" strike="noStrike" kern="0" cap="none" spc="0" normalizeH="0" baseline="0" noProof="0" dirty="0" err="1" smtClean="0">
                <a:ln>
                  <a:noFill/>
                </a:ln>
                <a:solidFill>
                  <a:srgbClr val="000000"/>
                </a:solidFill>
                <a:effectLst/>
                <a:uLnTx/>
                <a:uFillTx/>
                <a:latin typeface="Arial"/>
                <a:cs typeface="Arial"/>
              </a:rPr>
              <a:t>msg</a:t>
            </a:r>
            <a:r>
              <a:rPr kumimoji="0" lang="en-US" sz="1400" b="1" i="0" u="none" strike="noStrike" kern="0" cap="none" spc="0" normalizeH="0" baseline="0" noProof="0" dirty="0" smtClean="0">
                <a:ln>
                  <a:noFill/>
                </a:ln>
                <a:solidFill>
                  <a:srgbClr val="000000"/>
                </a:solidFill>
                <a:effectLst/>
                <a:uLnTx/>
                <a:uFillTx/>
                <a:latin typeface="Arial"/>
                <a:cs typeface="Arial"/>
              </a:rPr>
              <a:t>)</a:t>
            </a:r>
            <a:endParaRPr kumimoji="0" lang="en-US" sz="1400" b="1" i="0" u="none" strike="noStrike" kern="0" cap="none" spc="0" normalizeH="0" baseline="0" noProof="0" dirty="0">
              <a:ln>
                <a:noFill/>
              </a:ln>
              <a:solidFill>
                <a:srgbClr val="000000"/>
              </a:solidFill>
              <a:effectLst/>
              <a:uLnTx/>
              <a:uFillTx/>
              <a:latin typeface="Arial"/>
              <a:cs typeface="Arial"/>
            </a:endParaRPr>
          </a:p>
        </p:txBody>
      </p:sp>
      <p:sp>
        <p:nvSpPr>
          <p:cNvPr id="619" name="Rectangle 1834"/>
          <p:cNvSpPr>
            <a:spLocks noChangeArrowheads="1"/>
          </p:cNvSpPr>
          <p:nvPr/>
        </p:nvSpPr>
        <p:spPr bwMode="auto">
          <a:xfrm>
            <a:off x="15538920" y="28428936"/>
            <a:ext cx="2070931" cy="523220"/>
          </a:xfrm>
          <a:prstGeom prst="rect">
            <a:avLst/>
          </a:prstGeom>
          <a:noFill/>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Uplink BW Grants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(GATE </a:t>
            </a:r>
            <a:r>
              <a:rPr kumimoji="0" lang="en-US" sz="1400" b="1" i="0" u="none" strike="noStrike" kern="0" cap="none" spc="0" normalizeH="0" baseline="0" noProof="0" dirty="0" err="1" smtClean="0">
                <a:ln>
                  <a:noFill/>
                </a:ln>
                <a:solidFill>
                  <a:srgbClr val="000000"/>
                </a:solidFill>
                <a:effectLst/>
                <a:uLnTx/>
                <a:uFillTx/>
                <a:latin typeface="Arial"/>
                <a:cs typeface="Arial"/>
              </a:rPr>
              <a:t>msg</a:t>
            </a:r>
            <a:r>
              <a:rPr kumimoji="0" lang="en-US" sz="1400" b="1" i="0" u="none" strike="noStrike" kern="0" cap="none" spc="0" normalizeH="0" baseline="0" noProof="0" dirty="0" smtClean="0">
                <a:ln>
                  <a:noFill/>
                </a:ln>
                <a:solidFill>
                  <a:srgbClr val="000000"/>
                </a:solidFill>
                <a:effectLst/>
                <a:uLnTx/>
                <a:uFillTx/>
                <a:latin typeface="Arial"/>
                <a:cs typeface="Arial"/>
              </a:rPr>
              <a:t>)</a:t>
            </a:r>
            <a:endParaRPr kumimoji="0" lang="en-US" sz="1400" b="1" i="0" u="none" strike="noStrike" kern="0" cap="none" spc="0" normalizeH="0" baseline="0" noProof="0" dirty="0">
              <a:ln>
                <a:noFill/>
              </a:ln>
              <a:solidFill>
                <a:srgbClr val="000000"/>
              </a:solidFill>
              <a:effectLst/>
              <a:uLnTx/>
              <a:uFillTx/>
              <a:latin typeface="Arial"/>
              <a:cs typeface="Arial"/>
            </a:endParaRPr>
          </a:p>
        </p:txBody>
      </p:sp>
      <p:sp>
        <p:nvSpPr>
          <p:cNvPr id="620" name="Rectangle 1834"/>
          <p:cNvSpPr>
            <a:spLocks noChangeArrowheads="1"/>
          </p:cNvSpPr>
          <p:nvPr/>
        </p:nvSpPr>
        <p:spPr bwMode="auto">
          <a:xfrm>
            <a:off x="14448971" y="27076740"/>
            <a:ext cx="1278013" cy="307777"/>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CSI </a:t>
            </a:r>
            <a:endParaRPr kumimoji="0" lang="en-US" sz="1400" b="1" i="1" u="none" strike="noStrike" kern="0" cap="none" spc="0" normalizeH="0" baseline="0" noProof="0" dirty="0">
              <a:ln>
                <a:noFill/>
              </a:ln>
              <a:solidFill>
                <a:srgbClr val="000000"/>
              </a:solidFill>
              <a:effectLst/>
              <a:uLnTx/>
              <a:uFillTx/>
              <a:latin typeface="Arial"/>
              <a:cs typeface="Arial"/>
            </a:endParaRPr>
          </a:p>
        </p:txBody>
      </p:sp>
      <p:sp>
        <p:nvSpPr>
          <p:cNvPr id="621" name="Rectangle 620"/>
          <p:cNvSpPr/>
          <p:nvPr/>
        </p:nvSpPr>
        <p:spPr>
          <a:xfrm>
            <a:off x="14285848" y="26918055"/>
            <a:ext cx="1136713" cy="528668"/>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Channel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estimator  </a:t>
            </a:r>
          </a:p>
        </p:txBody>
      </p:sp>
      <p:cxnSp>
        <p:nvCxnSpPr>
          <p:cNvPr id="622" name="Straight Arrow Connector 621"/>
          <p:cNvCxnSpPr>
            <a:stCxn id="621" idx="1"/>
            <a:endCxn id="608" idx="3"/>
          </p:cNvCxnSpPr>
          <p:nvPr/>
        </p:nvCxnSpPr>
        <p:spPr>
          <a:xfrm flipH="1" flipV="1">
            <a:off x="13832631" y="27178688"/>
            <a:ext cx="453217" cy="3702"/>
          </a:xfrm>
          <a:prstGeom prst="straightConnector1">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sp>
        <p:nvSpPr>
          <p:cNvPr id="623" name="Rectangle 1834"/>
          <p:cNvSpPr>
            <a:spLocks noChangeArrowheads="1"/>
          </p:cNvSpPr>
          <p:nvPr/>
        </p:nvSpPr>
        <p:spPr bwMode="auto">
          <a:xfrm>
            <a:off x="15898589" y="26792887"/>
            <a:ext cx="1620997" cy="307777"/>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ACKs/NACKs</a:t>
            </a:r>
            <a:endParaRPr kumimoji="0" lang="en-US" sz="1400" b="1" i="1" u="none" strike="noStrike" kern="0" cap="none" spc="0" normalizeH="0" baseline="0" noProof="0" dirty="0">
              <a:ln>
                <a:noFill/>
              </a:ln>
              <a:solidFill>
                <a:srgbClr val="000000"/>
              </a:solidFill>
              <a:effectLst/>
              <a:uLnTx/>
              <a:uFillTx/>
              <a:latin typeface="Arial"/>
              <a:cs typeface="Arial"/>
            </a:endParaRPr>
          </a:p>
        </p:txBody>
      </p:sp>
      <p:sp>
        <p:nvSpPr>
          <p:cNvPr id="624" name="Rectangle 623"/>
          <p:cNvSpPr/>
          <p:nvPr/>
        </p:nvSpPr>
        <p:spPr>
          <a:xfrm>
            <a:off x="18546763" y="26972530"/>
            <a:ext cx="1143000" cy="528668"/>
          </a:xfrm>
          <a:prstGeom prst="rect">
            <a:avLst/>
          </a:prstGeom>
          <a:solidFill>
            <a:srgbClr val="C0504D"/>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ARQ controller </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p:txBody>
      </p:sp>
      <p:sp>
        <p:nvSpPr>
          <p:cNvPr id="625" name="Rectangle 1834"/>
          <p:cNvSpPr>
            <a:spLocks noChangeArrowheads="1"/>
          </p:cNvSpPr>
          <p:nvPr/>
        </p:nvSpPr>
        <p:spPr bwMode="auto">
          <a:xfrm>
            <a:off x="13850378" y="26918055"/>
            <a:ext cx="1278013" cy="307777"/>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CSI</a:t>
            </a:r>
            <a:endParaRPr kumimoji="0" lang="en-US" sz="1400" b="1" i="1" u="none" strike="noStrike" kern="0" cap="none" spc="0" normalizeH="0" baseline="0" noProof="0" dirty="0">
              <a:ln>
                <a:noFill/>
              </a:ln>
              <a:solidFill>
                <a:srgbClr val="000000"/>
              </a:solidFill>
              <a:effectLst/>
              <a:uLnTx/>
              <a:uFillTx/>
              <a:latin typeface="Arial"/>
              <a:cs typeface="Arial"/>
            </a:endParaRPr>
          </a:p>
        </p:txBody>
      </p:sp>
      <p:grpSp>
        <p:nvGrpSpPr>
          <p:cNvPr id="641" name="Group 640"/>
          <p:cNvGrpSpPr/>
          <p:nvPr/>
        </p:nvGrpSpPr>
        <p:grpSpPr>
          <a:xfrm>
            <a:off x="11721876" y="27992922"/>
            <a:ext cx="598429" cy="322824"/>
            <a:chOff x="1492640" y="4377765"/>
            <a:chExt cx="1367827" cy="307789"/>
          </a:xfrm>
        </p:grpSpPr>
        <p:cxnSp>
          <p:nvCxnSpPr>
            <p:cNvPr id="642" name="Straight Connector 641"/>
            <p:cNvCxnSpPr/>
            <p:nvPr/>
          </p:nvCxnSpPr>
          <p:spPr>
            <a:xfrm flipV="1">
              <a:off x="1492640" y="4377765"/>
              <a:ext cx="1367827" cy="1"/>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43" name="Straight Connector 642"/>
            <p:cNvCxnSpPr/>
            <p:nvPr/>
          </p:nvCxnSpPr>
          <p:spPr>
            <a:xfrm flipV="1">
              <a:off x="1492640" y="4679577"/>
              <a:ext cx="1367827" cy="1"/>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44" name="Straight Connector 643"/>
            <p:cNvCxnSpPr/>
            <p:nvPr/>
          </p:nvCxnSpPr>
          <p:spPr>
            <a:xfrm>
              <a:off x="2860467" y="4377765"/>
              <a:ext cx="0" cy="301812"/>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45" name="Straight Connector 644"/>
            <p:cNvCxnSpPr/>
            <p:nvPr/>
          </p:nvCxnSpPr>
          <p:spPr>
            <a:xfrm>
              <a:off x="2699102" y="4383742"/>
              <a:ext cx="0" cy="301812"/>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47" name="Straight Connector 646"/>
            <p:cNvCxnSpPr/>
            <p:nvPr/>
          </p:nvCxnSpPr>
          <p:spPr>
            <a:xfrm>
              <a:off x="2519826" y="4379259"/>
              <a:ext cx="0" cy="301812"/>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48" name="Straight Connector 647"/>
            <p:cNvCxnSpPr/>
            <p:nvPr/>
          </p:nvCxnSpPr>
          <p:spPr>
            <a:xfrm>
              <a:off x="2325573" y="4379259"/>
              <a:ext cx="0" cy="301812"/>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cxnSp>
          <p:nvCxnSpPr>
            <p:cNvPr id="649" name="Straight Connector 648"/>
            <p:cNvCxnSpPr/>
            <p:nvPr/>
          </p:nvCxnSpPr>
          <p:spPr>
            <a:xfrm>
              <a:off x="2101455" y="4377765"/>
              <a:ext cx="0" cy="301812"/>
            </a:xfrm>
            <a:prstGeom prst="line">
              <a:avLst/>
            </a:prstGeom>
            <a:noFill/>
            <a:ln w="25400" cap="flat" cmpd="sng" algn="ctr">
              <a:solidFill>
                <a:srgbClr val="000000"/>
              </a:solidFill>
              <a:prstDash val="solid"/>
            </a:ln>
            <a:effectLst>
              <a:outerShdw blurRad="40000" dist="20000" dir="5400000" rotWithShape="0">
                <a:srgbClr val="000000">
                  <a:alpha val="38000"/>
                </a:srgbClr>
              </a:outerShdw>
            </a:effectLst>
          </p:spPr>
        </p:cxnSp>
      </p:grpSp>
      <p:sp>
        <p:nvSpPr>
          <p:cNvPr id="627" name="Rectangle 626"/>
          <p:cNvSpPr/>
          <p:nvPr/>
        </p:nvSpPr>
        <p:spPr>
          <a:xfrm>
            <a:off x="12485310" y="28390277"/>
            <a:ext cx="1413251" cy="528668"/>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Transmitter</a:t>
            </a:r>
          </a:p>
        </p:txBody>
      </p:sp>
      <p:cxnSp>
        <p:nvCxnSpPr>
          <p:cNvPr id="628" name="Elbow Connector 627"/>
          <p:cNvCxnSpPr>
            <a:endCxn id="627" idx="1"/>
          </p:cNvCxnSpPr>
          <p:nvPr/>
        </p:nvCxnSpPr>
        <p:spPr>
          <a:xfrm rot="16200000" flipH="1">
            <a:off x="12196884" y="28366185"/>
            <a:ext cx="467603" cy="109250"/>
          </a:xfrm>
          <a:prstGeom prst="bentConnector2">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29" name="Rectangle 628"/>
          <p:cNvSpPr/>
          <p:nvPr/>
        </p:nvSpPr>
        <p:spPr>
          <a:xfrm>
            <a:off x="12992010" y="29127630"/>
            <a:ext cx="2965633" cy="212683"/>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FSO</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p:txBody>
      </p:sp>
      <p:cxnSp>
        <p:nvCxnSpPr>
          <p:cNvPr id="630" name="Straight Arrow Connector 629"/>
          <p:cNvCxnSpPr/>
          <p:nvPr/>
        </p:nvCxnSpPr>
        <p:spPr>
          <a:xfrm>
            <a:off x="13338996" y="28914308"/>
            <a:ext cx="0" cy="231871"/>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31" name="Rectangle 630"/>
          <p:cNvSpPr/>
          <p:nvPr/>
        </p:nvSpPr>
        <p:spPr>
          <a:xfrm>
            <a:off x="18546762" y="28371231"/>
            <a:ext cx="1142999" cy="528668"/>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Receiver</a:t>
            </a:r>
          </a:p>
        </p:txBody>
      </p:sp>
      <p:cxnSp>
        <p:nvCxnSpPr>
          <p:cNvPr id="633" name="Straight Arrow Connector 632"/>
          <p:cNvCxnSpPr/>
          <p:nvPr/>
        </p:nvCxnSpPr>
        <p:spPr>
          <a:xfrm flipV="1">
            <a:off x="19182712" y="28899899"/>
            <a:ext cx="10122" cy="246281"/>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34" name="Straight Arrow Connector 633"/>
          <p:cNvCxnSpPr>
            <a:stCxn id="631" idx="0"/>
            <a:endCxn id="624" idx="2"/>
          </p:cNvCxnSpPr>
          <p:nvPr/>
        </p:nvCxnSpPr>
        <p:spPr>
          <a:xfrm flipV="1">
            <a:off x="19118262" y="27501197"/>
            <a:ext cx="1" cy="870034"/>
          </a:xfrm>
          <a:prstGeom prst="straightConnector1">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sp>
        <p:nvSpPr>
          <p:cNvPr id="635" name="Rectangle 1834"/>
          <p:cNvSpPr>
            <a:spLocks noChangeArrowheads="1"/>
          </p:cNvSpPr>
          <p:nvPr/>
        </p:nvSpPr>
        <p:spPr bwMode="auto">
          <a:xfrm>
            <a:off x="11336788" y="28588973"/>
            <a:ext cx="830955" cy="307777"/>
          </a:xfrm>
          <a:prstGeom prst="rect">
            <a:avLst/>
          </a:prstGeom>
          <a:noFill/>
          <a:ln>
            <a:no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cs typeface="Arial"/>
              </a:rPr>
              <a:t>ONU</a:t>
            </a:r>
            <a:endParaRPr kumimoji="0" lang="en-US" sz="1400" b="1" i="1" u="none" strike="noStrike" kern="0" cap="none" spc="0" normalizeH="0" baseline="0" noProof="0" dirty="0">
              <a:ln>
                <a:noFill/>
              </a:ln>
              <a:solidFill>
                <a:srgbClr val="000000"/>
              </a:solidFill>
              <a:effectLst/>
              <a:uLnTx/>
              <a:uFillTx/>
              <a:latin typeface="Arial"/>
              <a:cs typeface="Arial"/>
            </a:endParaRPr>
          </a:p>
        </p:txBody>
      </p:sp>
      <p:cxnSp>
        <p:nvCxnSpPr>
          <p:cNvPr id="636" name="Straight Arrow Connector 635"/>
          <p:cNvCxnSpPr>
            <a:stCxn id="608" idx="2"/>
          </p:cNvCxnSpPr>
          <p:nvPr/>
        </p:nvCxnSpPr>
        <p:spPr>
          <a:xfrm>
            <a:off x="13125970" y="27502530"/>
            <a:ext cx="21187" cy="885497"/>
          </a:xfrm>
          <a:prstGeom prst="straightConnector1">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sp>
        <p:nvSpPr>
          <p:cNvPr id="637" name="Rectangle 636"/>
          <p:cNvSpPr/>
          <p:nvPr/>
        </p:nvSpPr>
        <p:spPr>
          <a:xfrm>
            <a:off x="15726984" y="29128084"/>
            <a:ext cx="3962778" cy="212229"/>
          </a:xfrm>
          <a:prstGeom prst="rect">
            <a:avLst/>
          </a:prstGeom>
          <a:solidFill>
            <a:srgbClr val="FFFFFF"/>
          </a:solidFill>
          <a:ln w="25400" cap="flat" cmpd="sng" algn="ctr">
            <a:solidFill>
              <a:srgbClr val="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000000"/>
                </a:solidFill>
                <a:effectLst/>
                <a:uLnTx/>
                <a:uFillTx/>
                <a:latin typeface="Arial"/>
                <a:ea typeface="+mn-ea"/>
                <a:cs typeface="Arial"/>
              </a:rPr>
              <a:t>Fiber</a:t>
            </a:r>
            <a:endParaRPr kumimoji="0" lang="en-US" sz="1400" b="1" i="0" u="none" strike="noStrike" kern="0" cap="none" spc="0" normalizeH="0" baseline="0" noProof="0" dirty="0">
              <a:ln>
                <a:noFill/>
              </a:ln>
              <a:solidFill>
                <a:srgbClr val="000000"/>
              </a:solidFill>
              <a:effectLst/>
              <a:uLnTx/>
              <a:uFillTx/>
              <a:latin typeface="Arial"/>
              <a:ea typeface="+mn-ea"/>
              <a:cs typeface="Arial"/>
            </a:endParaRPr>
          </a:p>
        </p:txBody>
      </p:sp>
      <p:cxnSp>
        <p:nvCxnSpPr>
          <p:cNvPr id="638" name="Elbow Connector 637"/>
          <p:cNvCxnSpPr>
            <a:endCxn id="621" idx="3"/>
          </p:cNvCxnSpPr>
          <p:nvPr/>
        </p:nvCxnSpPr>
        <p:spPr>
          <a:xfrm rot="16200000" flipV="1">
            <a:off x="14579673" y="28025277"/>
            <a:ext cx="1889436" cy="203659"/>
          </a:xfrm>
          <a:prstGeom prst="bentConnector2">
            <a:avLst/>
          </a:prstGeom>
          <a:noFill/>
          <a:ln w="25400" cap="flat" cmpd="sng" algn="ctr">
            <a:solidFill>
              <a:srgbClr val="000000"/>
            </a:solidFill>
            <a:prstDash val="sysDash"/>
            <a:tailEnd type="arrow"/>
          </a:ln>
          <a:effectLst>
            <a:outerShdw blurRad="40000" dist="20000" dir="5400000" rotWithShape="0">
              <a:srgbClr val="000000">
                <a:alpha val="38000"/>
              </a:srgbClr>
            </a:outerShdw>
          </a:effectLst>
        </p:spPr>
      </p:cxnSp>
      <p:cxnSp>
        <p:nvCxnSpPr>
          <p:cNvPr id="639" name="Straight Arrow Connector 638"/>
          <p:cNvCxnSpPr/>
          <p:nvPr/>
        </p:nvCxnSpPr>
        <p:spPr>
          <a:xfrm>
            <a:off x="12307801" y="28187008"/>
            <a:ext cx="80285" cy="0"/>
          </a:xfrm>
          <a:prstGeom prst="straightConnector1">
            <a:avLst/>
          </a:prstGeom>
          <a:noFill/>
          <a:ln w="25400" cap="flat" cmpd="sng" algn="ctr">
            <a:solidFill>
              <a:srgbClr val="000000"/>
            </a:solidFill>
            <a:prstDash val="solid"/>
            <a:headEnd type="none"/>
            <a:tailEnd type="none"/>
          </a:ln>
          <a:effectLst>
            <a:outerShdw blurRad="40000" dist="20000" dir="5400000" rotWithShape="0">
              <a:srgbClr val="000000">
                <a:alpha val="38000"/>
              </a:srgbClr>
            </a:outerShdw>
          </a:effectLst>
        </p:spPr>
      </p:cxnSp>
      <p:sp>
        <p:nvSpPr>
          <p:cNvPr id="650" name="Right Arrow 649"/>
          <p:cNvSpPr/>
          <p:nvPr/>
        </p:nvSpPr>
        <p:spPr bwMode="auto">
          <a:xfrm rot="16200000">
            <a:off x="15031229" y="25616846"/>
            <a:ext cx="944261" cy="771195"/>
          </a:xfrm>
          <a:prstGeom prst="rightArrow">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561975"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Arial"/>
              <a:cs typeface="Arial"/>
            </a:endParaRPr>
          </a:p>
        </p:txBody>
      </p:sp>
      <p:sp>
        <p:nvSpPr>
          <p:cNvPr id="432" name="Text Box 171"/>
          <p:cNvSpPr txBox="1">
            <a:spLocks noChangeArrowheads="1"/>
          </p:cNvSpPr>
          <p:nvPr/>
        </p:nvSpPr>
        <p:spPr bwMode="auto">
          <a:xfrm>
            <a:off x="2116379" y="12847637"/>
            <a:ext cx="174838" cy="336550"/>
          </a:xfrm>
          <a:prstGeom prst="rect">
            <a:avLst/>
          </a:prstGeom>
          <a:noFill/>
          <a:ln w="19050">
            <a:noFill/>
            <a:miter lim="800000"/>
            <a:headEnd/>
            <a:tailEnd/>
          </a:ln>
          <a:effectLst>
            <a:outerShdw dist="89803" dir="2700000" algn="ctr" rotWithShape="0">
              <a:schemeClr val="bg2"/>
            </a:outerShdw>
          </a:effectLst>
        </p:spPr>
        <p:txBody>
          <a:bodyPr wrap="square">
            <a:spAutoFit/>
          </a:bodyPr>
          <a:lstStyle/>
          <a:p>
            <a:pPr algn="ctr" eaLnBrk="0" hangingPunct="0"/>
            <a:endParaRPr lang="ja-JP" altLang="en-US" sz="1600" b="1">
              <a:solidFill>
                <a:schemeClr val="accent2"/>
              </a:solidFill>
              <a:latin typeface="Arial"/>
              <a:ea typeface="MS UI Gothic" pitchFamily="34" charset="-128"/>
              <a:cs typeface="Arial"/>
            </a:endParaRPr>
          </a:p>
        </p:txBody>
      </p:sp>
      <p:sp>
        <p:nvSpPr>
          <p:cNvPr id="433" name="AutoShape 385"/>
          <p:cNvSpPr>
            <a:spLocks noChangeArrowheads="1"/>
          </p:cNvSpPr>
          <p:nvPr/>
        </p:nvSpPr>
        <p:spPr bwMode="auto">
          <a:xfrm>
            <a:off x="334962" y="8809037"/>
            <a:ext cx="8686800" cy="3181767"/>
          </a:xfrm>
          <a:prstGeom prst="roundRect">
            <a:avLst>
              <a:gd name="adj" fmla="val 50000"/>
            </a:avLst>
          </a:prstGeom>
          <a:ln>
            <a:headEnd/>
            <a:tailEnd/>
          </a:ln>
        </p:spPr>
        <p:style>
          <a:lnRef idx="2">
            <a:schemeClr val="accent4"/>
          </a:lnRef>
          <a:fillRef idx="1">
            <a:schemeClr val="lt1"/>
          </a:fillRef>
          <a:effectRef idx="0">
            <a:schemeClr val="accent4"/>
          </a:effectRef>
          <a:fontRef idx="minor">
            <a:schemeClr val="dk1"/>
          </a:fontRef>
        </p:style>
        <p:txBody>
          <a:bodyPr wrap="none" lIns="26866" tIns="12971" rIns="26866" bIns="12971" anchor="ctr" anchorCtr="1"/>
          <a:lstStyle/>
          <a:p>
            <a:pPr algn="just"/>
            <a:endParaRPr lang="en-US" sz="2400" dirty="0">
              <a:latin typeface="Arial"/>
              <a:cs typeface="Arial"/>
            </a:endParaRPr>
          </a:p>
        </p:txBody>
      </p:sp>
      <p:sp>
        <p:nvSpPr>
          <p:cNvPr id="434" name="Text Box 482"/>
          <p:cNvSpPr txBox="1">
            <a:spLocks noChangeArrowheads="1"/>
          </p:cNvSpPr>
          <p:nvPr/>
        </p:nvSpPr>
        <p:spPr bwMode="auto">
          <a:xfrm>
            <a:off x="563562" y="8707536"/>
            <a:ext cx="8610600" cy="2616101"/>
          </a:xfrm>
          <a:prstGeom prst="rect">
            <a:avLst/>
          </a:prstGeom>
          <a:noFill/>
          <a:ln w="9525">
            <a:noFill/>
            <a:miter lim="800000"/>
            <a:headEnd/>
            <a:tailEnd/>
          </a:ln>
        </p:spPr>
        <p:txBody>
          <a:bodyPr wrap="square">
            <a:spAutoFit/>
          </a:bodyPr>
          <a:lstStyle/>
          <a:p>
            <a:pPr algn="ctr" defTabSz="561975">
              <a:spcBef>
                <a:spcPct val="50000"/>
              </a:spcBef>
            </a:pPr>
            <a:r>
              <a:rPr lang="en-US" altLang="ja-JP" sz="3200" b="1" dirty="0" smtClean="0">
                <a:solidFill>
                  <a:schemeClr val="accent1"/>
                </a:solidFill>
                <a:latin typeface="Arial"/>
                <a:ea typeface="MS UI Gothic" pitchFamily="34" charset="-128"/>
                <a:cs typeface="Arial"/>
              </a:rPr>
              <a:t>Classifications</a:t>
            </a:r>
            <a:endParaRPr lang="en-US" altLang="ja-JP" sz="2400" dirty="0" smtClean="0">
              <a:latin typeface="Arial"/>
              <a:cs typeface="Arial"/>
            </a:endParaRPr>
          </a:p>
          <a:p>
            <a:pPr defTabSz="561975">
              <a:spcBef>
                <a:spcPct val="50000"/>
              </a:spcBef>
            </a:pPr>
            <a:r>
              <a:rPr lang="en-US" sz="2200" dirty="0" smtClean="0">
                <a:latin typeface="Arial"/>
                <a:cs typeface="Arial"/>
              </a:rPr>
              <a:t>Outdoor</a:t>
            </a:r>
            <a:r>
              <a:rPr lang="en-US" sz="2200" dirty="0">
                <a:latin typeface="Arial"/>
                <a:cs typeface="Arial"/>
              </a:rPr>
              <a:t>: Free-space optical communication (FSO</a:t>
            </a:r>
            <a:r>
              <a:rPr lang="en-US" sz="2200" dirty="0" smtClean="0">
                <a:latin typeface="Arial"/>
                <a:cs typeface="Arial"/>
              </a:rPr>
              <a:t>)</a:t>
            </a:r>
          </a:p>
          <a:p>
            <a:pPr defTabSz="561975">
              <a:spcBef>
                <a:spcPct val="50000"/>
              </a:spcBef>
            </a:pPr>
            <a:r>
              <a:rPr lang="en-US" sz="2200" dirty="0">
                <a:latin typeface="Arial"/>
                <a:cs typeface="Arial"/>
              </a:rPr>
              <a:t>Indoor: </a:t>
            </a:r>
            <a:r>
              <a:rPr lang="en-US" sz="2200" dirty="0" smtClean="0">
                <a:latin typeface="Arial"/>
                <a:cs typeface="Arial"/>
              </a:rPr>
              <a:t>Visible Light </a:t>
            </a:r>
            <a:r>
              <a:rPr lang="en-US" sz="2200" dirty="0">
                <a:latin typeface="Arial"/>
                <a:cs typeface="Arial"/>
              </a:rPr>
              <a:t>C</a:t>
            </a:r>
            <a:r>
              <a:rPr lang="en-US" sz="2200" dirty="0" smtClean="0">
                <a:latin typeface="Arial"/>
                <a:cs typeface="Arial"/>
              </a:rPr>
              <a:t>ommunication (VLC)</a:t>
            </a:r>
          </a:p>
          <a:p>
            <a:pPr defTabSz="561975">
              <a:spcBef>
                <a:spcPct val="50000"/>
              </a:spcBef>
            </a:pPr>
            <a:r>
              <a:rPr lang="en-US" sz="2200" dirty="0" smtClean="0">
                <a:latin typeface="Arial"/>
                <a:cs typeface="Arial"/>
              </a:rPr>
              <a:t>Topologies: p2p, relaying; hybrid FSO/RF, hybrid FSO/PON,</a:t>
            </a:r>
          </a:p>
          <a:p>
            <a:pPr defTabSz="561975">
              <a:spcBef>
                <a:spcPct val="50000"/>
              </a:spcBef>
            </a:pPr>
            <a:r>
              <a:rPr lang="en-US" sz="2200" dirty="0" smtClean="0">
                <a:latin typeface="Arial"/>
                <a:cs typeface="Arial"/>
              </a:rPr>
              <a:t> hybrid VLC/</a:t>
            </a:r>
            <a:r>
              <a:rPr lang="en-US" sz="2200" dirty="0" err="1" smtClean="0">
                <a:latin typeface="Arial"/>
                <a:cs typeface="Arial"/>
              </a:rPr>
              <a:t>Wifi</a:t>
            </a:r>
            <a:r>
              <a:rPr lang="en-US" sz="2200" dirty="0" smtClean="0">
                <a:latin typeface="Arial"/>
                <a:cs typeface="Arial"/>
              </a:rPr>
              <a:t> </a:t>
            </a:r>
          </a:p>
        </p:txBody>
      </p:sp>
      <p:sp>
        <p:nvSpPr>
          <p:cNvPr id="435" name="Text Box 482"/>
          <p:cNvSpPr txBox="1">
            <a:spLocks noChangeArrowheads="1"/>
          </p:cNvSpPr>
          <p:nvPr/>
        </p:nvSpPr>
        <p:spPr bwMode="auto">
          <a:xfrm>
            <a:off x="639762" y="7589837"/>
            <a:ext cx="8382000" cy="1138773"/>
          </a:xfrm>
          <a:prstGeom prst="rect">
            <a:avLst/>
          </a:prstGeom>
          <a:noFill/>
          <a:ln w="9525">
            <a:noFill/>
            <a:miter lim="800000"/>
            <a:headEnd/>
            <a:tailEnd/>
          </a:ln>
        </p:spPr>
        <p:txBody>
          <a:bodyPr wrap="square">
            <a:spAutoFit/>
          </a:bodyPr>
          <a:lstStyle/>
          <a:p>
            <a:pPr algn="ctr" defTabSz="561975">
              <a:spcBef>
                <a:spcPct val="50000"/>
              </a:spcBef>
            </a:pPr>
            <a:r>
              <a:rPr lang="en-US" altLang="ja-JP" sz="3200" b="1" dirty="0" smtClean="0">
                <a:solidFill>
                  <a:schemeClr val="accent1"/>
                </a:solidFill>
                <a:latin typeface="Arial"/>
                <a:ea typeface="MS UI Gothic" pitchFamily="34" charset="-128"/>
                <a:cs typeface="Arial"/>
              </a:rPr>
              <a:t>Advantages</a:t>
            </a:r>
            <a:endParaRPr lang="en-US" altLang="ja-JP" sz="2400" dirty="0" smtClean="0">
              <a:latin typeface="Arial"/>
              <a:cs typeface="Arial"/>
            </a:endParaRPr>
          </a:p>
          <a:p>
            <a:pPr defTabSz="561975">
              <a:spcBef>
                <a:spcPct val="50000"/>
              </a:spcBef>
            </a:pPr>
            <a:r>
              <a:rPr lang="en-US" sz="2400" dirty="0" smtClean="0">
                <a:latin typeface="Arial"/>
                <a:cs typeface="Arial"/>
              </a:rPr>
              <a:t>Quick deployment, Cost</a:t>
            </a:r>
            <a:r>
              <a:rPr lang="en-US" sz="2400" dirty="0">
                <a:latin typeface="Arial"/>
                <a:cs typeface="Arial"/>
              </a:rPr>
              <a:t>-</a:t>
            </a:r>
            <a:r>
              <a:rPr lang="en-US" sz="2400" dirty="0" smtClean="0">
                <a:latin typeface="Arial"/>
                <a:cs typeface="Arial"/>
              </a:rPr>
              <a:t>effectiveness, High data </a:t>
            </a:r>
            <a:r>
              <a:rPr lang="en-US" sz="2400" dirty="0">
                <a:latin typeface="Arial"/>
                <a:cs typeface="Arial"/>
              </a:rPr>
              <a:t>rate</a:t>
            </a:r>
          </a:p>
        </p:txBody>
      </p:sp>
      <p:sp>
        <p:nvSpPr>
          <p:cNvPr id="439" name="Text Box 482"/>
          <p:cNvSpPr txBox="1">
            <a:spLocks noChangeArrowheads="1"/>
          </p:cNvSpPr>
          <p:nvPr/>
        </p:nvSpPr>
        <p:spPr bwMode="auto">
          <a:xfrm>
            <a:off x="563562" y="17215861"/>
            <a:ext cx="8839200" cy="2985433"/>
          </a:xfrm>
          <a:prstGeom prst="rect">
            <a:avLst/>
          </a:prstGeom>
          <a:noFill/>
          <a:ln w="9525">
            <a:noFill/>
            <a:miter lim="800000"/>
            <a:headEnd/>
            <a:tailEnd/>
          </a:ln>
        </p:spPr>
        <p:txBody>
          <a:bodyPr wrap="square">
            <a:spAutoFit/>
          </a:bodyPr>
          <a:lstStyle/>
          <a:p>
            <a:pPr algn="ctr" defTabSz="561975">
              <a:spcBef>
                <a:spcPct val="50000"/>
              </a:spcBef>
            </a:pPr>
            <a:r>
              <a:rPr lang="en-US" altLang="ja-JP" sz="3200" b="1" dirty="0" smtClean="0">
                <a:solidFill>
                  <a:schemeClr val="accent1"/>
                </a:solidFill>
                <a:latin typeface="Arial"/>
                <a:ea typeface="MS UI Gothic" pitchFamily="34" charset="-128"/>
                <a:cs typeface="Arial"/>
              </a:rPr>
              <a:t>My Approaches</a:t>
            </a:r>
          </a:p>
          <a:p>
            <a:pPr algn="just" defTabSz="561975">
              <a:spcBef>
                <a:spcPct val="50000"/>
              </a:spcBef>
            </a:pPr>
            <a:r>
              <a:rPr lang="en-US" altLang="ja-JP" sz="2400" dirty="0">
                <a:solidFill>
                  <a:srgbClr val="000000"/>
                </a:solidFill>
                <a:latin typeface="Arial"/>
                <a:ea typeface="MS UI Gothic" pitchFamily="34" charset="-128"/>
                <a:cs typeface="Arial"/>
              </a:rPr>
              <a:t>Cross-layer design is an emerging methodology, which can help to improve and optimize the performance of system by exploiting the interactions between the various protocols/layers. In my graduate research project, </a:t>
            </a:r>
            <a:r>
              <a:rPr lang="en-US" altLang="ja-JP" sz="2400" i="1" dirty="0" smtClean="0">
                <a:solidFill>
                  <a:srgbClr val="0000FF"/>
                </a:solidFill>
                <a:latin typeface="Arial"/>
                <a:ea typeface="MS UI Gothic" pitchFamily="34" charset="-128"/>
                <a:cs typeface="Arial"/>
              </a:rPr>
              <a:t>I </a:t>
            </a:r>
            <a:r>
              <a:rPr lang="en-US" altLang="ja-JP" sz="2400" i="1" dirty="0">
                <a:solidFill>
                  <a:srgbClr val="0000FF"/>
                </a:solidFill>
                <a:latin typeface="Arial"/>
                <a:ea typeface="MS UI Gothic" pitchFamily="34" charset="-128"/>
                <a:cs typeface="Arial"/>
              </a:rPr>
              <a:t>study Cross-layer Design, Analysis and Optimization approaches to improve the performance of OWC </a:t>
            </a:r>
            <a:r>
              <a:rPr lang="en-US" altLang="ja-JP" sz="2400" i="1" dirty="0" smtClean="0">
                <a:solidFill>
                  <a:srgbClr val="0000FF"/>
                </a:solidFill>
                <a:latin typeface="Arial"/>
                <a:ea typeface="MS UI Gothic" pitchFamily="34" charset="-128"/>
                <a:cs typeface="Arial"/>
              </a:rPr>
              <a:t>networks</a:t>
            </a:r>
          </a:p>
        </p:txBody>
      </p:sp>
      <p:sp>
        <p:nvSpPr>
          <p:cNvPr id="3" name="Oval 2"/>
          <p:cNvSpPr/>
          <p:nvPr/>
        </p:nvSpPr>
        <p:spPr bwMode="auto">
          <a:xfrm>
            <a:off x="106362" y="350837"/>
            <a:ext cx="4221162" cy="12954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61975"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Century Gothic" pitchFamily="34" charset="0"/>
            </a:endParaRPr>
          </a:p>
        </p:txBody>
      </p:sp>
      <p:sp>
        <p:nvSpPr>
          <p:cNvPr id="436" name="Oval 435"/>
          <p:cNvSpPr/>
          <p:nvPr/>
        </p:nvSpPr>
        <p:spPr bwMode="auto">
          <a:xfrm>
            <a:off x="7620000" y="152400"/>
            <a:ext cx="13776326" cy="2027237"/>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561975" rtl="0" eaLnBrk="1" fontAlgn="base" latinLnBrk="0" hangingPunct="1">
              <a:lnSpc>
                <a:spcPct val="100000"/>
              </a:lnSpc>
              <a:spcBef>
                <a:spcPct val="0"/>
              </a:spcBef>
              <a:spcAft>
                <a:spcPct val="0"/>
              </a:spcAft>
              <a:buClrTx/>
              <a:buSzTx/>
              <a:buFontTx/>
              <a:buNone/>
              <a:tabLst/>
            </a:pPr>
            <a:endParaRPr kumimoji="0" lang="en-US" sz="1500" b="0" i="0" u="none" strike="noStrike" cap="none" normalizeH="0" baseline="0" smtClean="0">
              <a:ln>
                <a:noFill/>
              </a:ln>
              <a:solidFill>
                <a:schemeClr val="tx1"/>
              </a:solidFill>
              <a:effectLst/>
              <a:latin typeface="Century Gothic" pitchFamily="34"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8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61975"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561975" rtl="0" eaLnBrk="1" fontAlgn="base" latinLnBrk="0" hangingPunct="1">
          <a:lnSpc>
            <a:spcPct val="100000"/>
          </a:lnSpc>
          <a:spcBef>
            <a:spcPct val="0"/>
          </a:spcBef>
          <a:spcAft>
            <a:spcPct val="0"/>
          </a:spcAft>
          <a:buClrTx/>
          <a:buSzTx/>
          <a:buFontTx/>
          <a:buNone/>
          <a:tabLst/>
          <a:defRPr kumimoji="0" lang="en-US" sz="1500" b="0"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TotalTime>
  <Words>924</Words>
  <Application>Microsoft Macintosh PowerPoint</Application>
  <PresentationFormat>Custom</PresentationFormat>
  <Paragraphs>127</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The New England College of Optometry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Poster Template</dc:title>
  <dc:subject>Poster Template</dc:subject>
  <dc:creator>Marek Jacisin</dc:creator>
  <cp:lastModifiedBy>Thanh Pham</cp:lastModifiedBy>
  <cp:revision>215</cp:revision>
  <cp:lastPrinted>2013-09-27T04:21:18Z</cp:lastPrinted>
  <dcterms:created xsi:type="dcterms:W3CDTF">2001-10-18T16:42:36Z</dcterms:created>
  <dcterms:modified xsi:type="dcterms:W3CDTF">2017-03-15T14:50:46Z</dcterms:modified>
</cp:coreProperties>
</file>